
<file path=[Content_Types].xml><?xml version="1.0" encoding="utf-8"?>
<Types xmlns="http://schemas.openxmlformats.org/package/2006/content-types"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E3DA"/>
          </a:solidFill>
        </a:fill>
      </a:tcStyle>
    </a:wholeTbl>
    <a:band2H>
      <a:tcTxStyle/>
      <a:tcStyle>
        <a:tcBdr/>
        <a:fill>
          <a:solidFill>
            <a:srgbClr val="E7F2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EEC"/>
          </a:solidFill>
        </a:fill>
      </a:tcStyle>
    </a:wholeTbl>
    <a:band2H>
      <a:tcTxStyle/>
      <a:tcStyle>
        <a:tcBdr/>
        <a:fill>
          <a:solidFill>
            <a:srgbClr val="E8EFF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FDACC"/>
          </a:solidFill>
        </a:fill>
      </a:tcStyle>
    </a:wholeTbl>
    <a:band2H>
      <a:tcTxStyle/>
      <a:tcStyle>
        <a:tcBdr/>
        <a:fill>
          <a:solidFill>
            <a:srgbClr val="F7ED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19"/>
  </p:normalViewPr>
  <p:slideViewPr>
    <p:cSldViewPr snapToGrid="0" snapToObjects="1">
      <p:cViewPr varScale="1">
        <p:scale>
          <a:sx n="76" d="100"/>
          <a:sy n="76" d="100"/>
        </p:scale>
        <p:origin x="216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6.4300999999999997E-2"/>
          <c:y val="4.3314499999999999E-2"/>
          <c:w val="0.93069900000000005"/>
          <c:h val="0.74614100000000005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รวมทั้งหมด</c:v>
                </c:pt>
              </c:strCache>
            </c:strRef>
          </c:tx>
          <c:spPr>
            <a:ln w="50800" cap="rnd">
              <a:solidFill>
                <a:schemeClr val="accent6"/>
              </a:solidFill>
              <a:prstDash val="solid"/>
              <a:round/>
            </a:ln>
            <a:effectLst/>
          </c:spPr>
          <c:marker>
            <c:symbol val="circle"/>
            <c:size val="8"/>
            <c:spPr>
              <a:solidFill>
                <a:srgbClr val="FA7900"/>
              </a:solidFill>
              <a:ln w="25400" cap="flat">
                <a:solidFill>
                  <a:srgbClr val="945200"/>
                </a:solidFill>
                <a:prstDash val="solid"/>
                <a:miter lim="800000"/>
              </a:ln>
              <a:effectLst/>
            </c:spPr>
          </c:marker>
          <c:cat>
            <c:strRef>
              <c:f>Sheet1!$B$1:$AF$1</c:f>
              <c:strCache>
                <c:ptCount val="31"/>
                <c:pt idx="0">
                  <c:v>1985</c:v>
                </c:pt>
                <c:pt idx="1">
                  <c:v>1986</c:v>
                </c:pt>
                <c:pt idx="2">
                  <c:v>1987</c:v>
                </c:pt>
                <c:pt idx="3">
                  <c:v>1988</c:v>
                </c:pt>
                <c:pt idx="4">
                  <c:v>1989</c:v>
                </c:pt>
                <c:pt idx="5">
                  <c:v>1990</c:v>
                </c:pt>
                <c:pt idx="6">
                  <c:v>1991</c:v>
                </c:pt>
                <c:pt idx="7">
                  <c:v>1992</c:v>
                </c:pt>
                <c:pt idx="8">
                  <c:v>1993</c:v>
                </c:pt>
                <c:pt idx="9">
                  <c:v>1994</c:v>
                </c:pt>
                <c:pt idx="10">
                  <c:v>1995</c:v>
                </c:pt>
                <c:pt idx="11">
                  <c:v>1996</c:v>
                </c:pt>
                <c:pt idx="12">
                  <c:v>1997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  <c:pt idx="28">
                  <c:v>2013</c:v>
                </c:pt>
                <c:pt idx="29">
                  <c:v>2014</c:v>
                </c:pt>
                <c:pt idx="30">
                  <c:v>2015</c:v>
                </c:pt>
              </c:strCache>
            </c:strRef>
          </c:cat>
          <c:val>
            <c:numRef>
              <c:f>Sheet1!$B$2:$AF$2</c:f>
              <c:numCache>
                <c:formatCode>General</c:formatCode>
                <c:ptCount val="31"/>
                <c:pt idx="0">
                  <c:v>3689</c:v>
                </c:pt>
                <c:pt idx="1">
                  <c:v>3458</c:v>
                </c:pt>
                <c:pt idx="2">
                  <c:v>3301</c:v>
                </c:pt>
                <c:pt idx="3">
                  <c:v>2949</c:v>
                </c:pt>
                <c:pt idx="4">
                  <c:v>3023</c:v>
                </c:pt>
                <c:pt idx="5">
                  <c:v>3159</c:v>
                </c:pt>
                <c:pt idx="6">
                  <c:v>3069</c:v>
                </c:pt>
                <c:pt idx="7">
                  <c:v>3533</c:v>
                </c:pt>
                <c:pt idx="8">
                  <c:v>4124</c:v>
                </c:pt>
                <c:pt idx="9">
                  <c:v>4212</c:v>
                </c:pt>
                <c:pt idx="10">
                  <c:v>4841</c:v>
                </c:pt>
                <c:pt idx="11">
                  <c:v>5857</c:v>
                </c:pt>
                <c:pt idx="12">
                  <c:v>6024</c:v>
                </c:pt>
                <c:pt idx="13">
                  <c:v>8569</c:v>
                </c:pt>
                <c:pt idx="14">
                  <c:v>7075</c:v>
                </c:pt>
                <c:pt idx="15">
                  <c:v>6444</c:v>
                </c:pt>
                <c:pt idx="16">
                  <c:v>6911</c:v>
                </c:pt>
                <c:pt idx="17">
                  <c:v>8611</c:v>
                </c:pt>
                <c:pt idx="18">
                  <c:v>10898</c:v>
                </c:pt>
                <c:pt idx="19">
                  <c:v>11492</c:v>
                </c:pt>
                <c:pt idx="20">
                  <c:v>12011</c:v>
                </c:pt>
                <c:pt idx="21">
                  <c:v>10653</c:v>
                </c:pt>
                <c:pt idx="22">
                  <c:v>12174</c:v>
                </c:pt>
                <c:pt idx="23">
                  <c:v>12858</c:v>
                </c:pt>
                <c:pt idx="24">
                  <c:v>15402</c:v>
                </c:pt>
                <c:pt idx="25">
                  <c:v>15558</c:v>
                </c:pt>
                <c:pt idx="26">
                  <c:v>15906</c:v>
                </c:pt>
                <c:pt idx="27">
                  <c:v>14159</c:v>
                </c:pt>
                <c:pt idx="28">
                  <c:v>14426</c:v>
                </c:pt>
                <c:pt idx="29">
                  <c:v>13834</c:v>
                </c:pt>
                <c:pt idx="30">
                  <c:v>13510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173-B148-A3B8-3CBEB606B07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เพศหญิง</c:v>
                </c:pt>
              </c:strCache>
            </c:strRef>
          </c:tx>
          <c:spPr>
            <a:ln w="31750" cap="rnd">
              <a:solidFill>
                <a:srgbClr val="E443AC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rgbClr val="942193"/>
              </a:solidFill>
              <a:ln w="9525" cap="flat">
                <a:solidFill>
                  <a:srgbClr val="941751"/>
                </a:solidFill>
                <a:prstDash val="solid"/>
                <a:miter lim="800000"/>
              </a:ln>
              <a:effectLst/>
            </c:spPr>
          </c:marker>
          <c:cat>
            <c:strRef>
              <c:f>Sheet1!$B$1:$AF$1</c:f>
              <c:strCache>
                <c:ptCount val="31"/>
                <c:pt idx="0">
                  <c:v>1985</c:v>
                </c:pt>
                <c:pt idx="1">
                  <c:v>1986</c:v>
                </c:pt>
                <c:pt idx="2">
                  <c:v>1987</c:v>
                </c:pt>
                <c:pt idx="3">
                  <c:v>1988</c:v>
                </c:pt>
                <c:pt idx="4">
                  <c:v>1989</c:v>
                </c:pt>
                <c:pt idx="5">
                  <c:v>1990</c:v>
                </c:pt>
                <c:pt idx="6">
                  <c:v>1991</c:v>
                </c:pt>
                <c:pt idx="7">
                  <c:v>1992</c:v>
                </c:pt>
                <c:pt idx="8">
                  <c:v>1993</c:v>
                </c:pt>
                <c:pt idx="9">
                  <c:v>1994</c:v>
                </c:pt>
                <c:pt idx="10">
                  <c:v>1995</c:v>
                </c:pt>
                <c:pt idx="11">
                  <c:v>1996</c:v>
                </c:pt>
                <c:pt idx="12">
                  <c:v>1997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  <c:pt idx="28">
                  <c:v>2013</c:v>
                </c:pt>
                <c:pt idx="29">
                  <c:v>2014</c:v>
                </c:pt>
                <c:pt idx="30">
                  <c:v>2015</c:v>
                </c:pt>
              </c:strCache>
            </c:strRef>
          </c:cat>
          <c:val>
            <c:numRef>
              <c:f>Sheet1!$B$3:$AF$3</c:f>
              <c:numCache>
                <c:formatCode>General</c:formatCode>
                <c:ptCount val="31"/>
                <c:pt idx="0">
                  <c:v>998</c:v>
                </c:pt>
                <c:pt idx="1">
                  <c:v>890</c:v>
                </c:pt>
                <c:pt idx="2">
                  <c:v>901</c:v>
                </c:pt>
                <c:pt idx="3">
                  <c:v>831</c:v>
                </c:pt>
                <c:pt idx="4">
                  <c:v>899</c:v>
                </c:pt>
                <c:pt idx="5">
                  <c:v>962</c:v>
                </c:pt>
                <c:pt idx="6">
                  <c:v>930</c:v>
                </c:pt>
                <c:pt idx="7">
                  <c:v>1066</c:v>
                </c:pt>
                <c:pt idx="8">
                  <c:v>1276</c:v>
                </c:pt>
                <c:pt idx="9">
                  <c:v>1350</c:v>
                </c:pt>
                <c:pt idx="10">
                  <c:v>1522</c:v>
                </c:pt>
                <c:pt idx="11">
                  <c:v>1815</c:v>
                </c:pt>
                <c:pt idx="12">
                  <c:v>1862</c:v>
                </c:pt>
                <c:pt idx="13">
                  <c:v>2369</c:v>
                </c:pt>
                <c:pt idx="14">
                  <c:v>2107</c:v>
                </c:pt>
                <c:pt idx="15">
                  <c:v>1963</c:v>
                </c:pt>
                <c:pt idx="16">
                  <c:v>2059</c:v>
                </c:pt>
                <c:pt idx="17">
                  <c:v>2672</c:v>
                </c:pt>
                <c:pt idx="18">
                  <c:v>3384</c:v>
                </c:pt>
                <c:pt idx="19">
                  <c:v>3613</c:v>
                </c:pt>
                <c:pt idx="20">
                  <c:v>3985</c:v>
                </c:pt>
                <c:pt idx="21">
                  <c:v>3426</c:v>
                </c:pt>
                <c:pt idx="22">
                  <c:v>4427</c:v>
                </c:pt>
                <c:pt idx="23">
                  <c:v>4598</c:v>
                </c:pt>
                <c:pt idx="24">
                  <c:v>5475</c:v>
                </c:pt>
                <c:pt idx="25">
                  <c:v>5237</c:v>
                </c:pt>
                <c:pt idx="26">
                  <c:v>5040</c:v>
                </c:pt>
                <c:pt idx="27">
                  <c:v>4538</c:v>
                </c:pt>
                <c:pt idx="28">
                  <c:v>4367</c:v>
                </c:pt>
                <c:pt idx="29">
                  <c:v>4099</c:v>
                </c:pt>
                <c:pt idx="30">
                  <c:v>3954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173-B148-A3B8-3CBEB606B07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เพศชาย</c:v>
                </c:pt>
              </c:strCache>
            </c:strRef>
          </c:tx>
          <c:spPr>
            <a:ln w="31750" cap="rnd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circle"/>
            <c:size val="7"/>
            <c:spPr>
              <a:solidFill>
                <a:srgbClr val="0096FF"/>
              </a:solidFill>
              <a:ln w="9525" cap="flat">
                <a:solidFill>
                  <a:srgbClr val="005493"/>
                </a:solidFill>
                <a:prstDash val="solid"/>
                <a:miter lim="800000"/>
              </a:ln>
              <a:effectLst/>
            </c:spPr>
          </c:marker>
          <c:cat>
            <c:strRef>
              <c:f>Sheet1!$B$1:$AF$1</c:f>
              <c:strCache>
                <c:ptCount val="31"/>
                <c:pt idx="0">
                  <c:v>1985</c:v>
                </c:pt>
                <c:pt idx="1">
                  <c:v>1986</c:v>
                </c:pt>
                <c:pt idx="2">
                  <c:v>1987</c:v>
                </c:pt>
                <c:pt idx="3">
                  <c:v>1988</c:v>
                </c:pt>
                <c:pt idx="4">
                  <c:v>1989</c:v>
                </c:pt>
                <c:pt idx="5">
                  <c:v>1990</c:v>
                </c:pt>
                <c:pt idx="6">
                  <c:v>1991</c:v>
                </c:pt>
                <c:pt idx="7">
                  <c:v>1992</c:v>
                </c:pt>
                <c:pt idx="8">
                  <c:v>1993</c:v>
                </c:pt>
                <c:pt idx="9">
                  <c:v>1994</c:v>
                </c:pt>
                <c:pt idx="10">
                  <c:v>1995</c:v>
                </c:pt>
                <c:pt idx="11">
                  <c:v>1996</c:v>
                </c:pt>
                <c:pt idx="12">
                  <c:v>1997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  <c:pt idx="28">
                  <c:v>2013</c:v>
                </c:pt>
                <c:pt idx="29">
                  <c:v>2014</c:v>
                </c:pt>
                <c:pt idx="30">
                  <c:v>2015</c:v>
                </c:pt>
              </c:strCache>
            </c:strRef>
          </c:cat>
          <c:val>
            <c:numRef>
              <c:f>Sheet1!$B$4:$AF$4</c:f>
              <c:numCache>
                <c:formatCode>General</c:formatCode>
                <c:ptCount val="31"/>
                <c:pt idx="0">
                  <c:v>2691</c:v>
                </c:pt>
                <c:pt idx="1">
                  <c:v>2568</c:v>
                </c:pt>
                <c:pt idx="2">
                  <c:v>2400</c:v>
                </c:pt>
                <c:pt idx="3">
                  <c:v>2118</c:v>
                </c:pt>
                <c:pt idx="4">
                  <c:v>2124</c:v>
                </c:pt>
                <c:pt idx="5">
                  <c:v>2197</c:v>
                </c:pt>
                <c:pt idx="6">
                  <c:v>2139</c:v>
                </c:pt>
                <c:pt idx="7">
                  <c:v>2467</c:v>
                </c:pt>
                <c:pt idx="8">
                  <c:v>2848</c:v>
                </c:pt>
                <c:pt idx="9">
                  <c:v>2862</c:v>
                </c:pt>
                <c:pt idx="10">
                  <c:v>3319</c:v>
                </c:pt>
                <c:pt idx="11">
                  <c:v>4042</c:v>
                </c:pt>
                <c:pt idx="12">
                  <c:v>4162</c:v>
                </c:pt>
                <c:pt idx="13">
                  <c:v>6200</c:v>
                </c:pt>
                <c:pt idx="14">
                  <c:v>4968</c:v>
                </c:pt>
                <c:pt idx="15">
                  <c:v>4481</c:v>
                </c:pt>
                <c:pt idx="16">
                  <c:v>4852</c:v>
                </c:pt>
                <c:pt idx="17">
                  <c:v>5939</c:v>
                </c:pt>
                <c:pt idx="18">
                  <c:v>7514</c:v>
                </c:pt>
                <c:pt idx="19">
                  <c:v>7879</c:v>
                </c:pt>
                <c:pt idx="20">
                  <c:v>8026</c:v>
                </c:pt>
                <c:pt idx="21">
                  <c:v>7227</c:v>
                </c:pt>
                <c:pt idx="22">
                  <c:v>7747</c:v>
                </c:pt>
                <c:pt idx="23">
                  <c:v>8260</c:v>
                </c:pt>
                <c:pt idx="24">
                  <c:v>9927</c:v>
                </c:pt>
                <c:pt idx="25">
                  <c:v>10321</c:v>
                </c:pt>
                <c:pt idx="26">
                  <c:v>10866</c:v>
                </c:pt>
                <c:pt idx="27">
                  <c:v>9621</c:v>
                </c:pt>
                <c:pt idx="28">
                  <c:v>10059</c:v>
                </c:pt>
                <c:pt idx="29">
                  <c:v>9735</c:v>
                </c:pt>
                <c:pt idx="30">
                  <c:v>9556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173-B148-A3B8-3CBEB606B0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9525" cap="flat">
            <a:solidFill>
              <a:srgbClr val="FFFFFF">
                <a:alpha val="17000"/>
              </a:srgbClr>
            </a:solidFill>
            <a:prstDash val="solid"/>
            <a:round/>
          </a:ln>
        </c:spPr>
        <c:txPr>
          <a:bodyPr rot="0"/>
          <a:lstStyle/>
          <a:p>
            <a:pPr>
              <a:defRPr sz="1400" b="0" i="0" u="none" strike="noStrike">
                <a:solidFill>
                  <a:srgbClr val="FFFFFF"/>
                </a:solidFill>
                <a:latin typeface="Calibri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in val="0"/>
        </c:scaling>
        <c:delete val="0"/>
        <c:axPos val="l"/>
        <c:majorGridlines>
          <c:spPr>
            <a:ln w="12700" cap="flat">
              <a:solidFill>
                <a:srgbClr val="FFFFFF">
                  <a:alpha val="19000"/>
                </a:srgbClr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extTo"/>
        <c:spPr>
          <a:ln w="9525" cap="flat">
            <a:noFill/>
            <a:prstDash val="solid"/>
            <a:round/>
          </a:ln>
        </c:spPr>
        <c:txPr>
          <a:bodyPr rot="0"/>
          <a:lstStyle/>
          <a:p>
            <a:pPr>
              <a:defRPr sz="1400" b="0" i="0" u="none" strike="noStrike">
                <a:solidFill>
                  <a:srgbClr val="FFFFFF"/>
                </a:solidFill>
                <a:latin typeface="Calibri"/>
              </a:defRPr>
            </a:pPr>
            <a:endParaRPr lang="en-US"/>
          </a:p>
        </c:txPr>
        <c:crossAx val="2094734552"/>
        <c:crosses val="autoZero"/>
        <c:crossBetween val="between"/>
        <c:majorUnit val="4000"/>
        <c:minorUnit val="2000"/>
      </c:valAx>
      <c:spPr>
        <a:noFill/>
        <a:ln w="9525" cap="flat">
          <a:solidFill>
            <a:srgbClr val="FFFFFF">
              <a:alpha val="17000"/>
            </a:srgbClr>
          </a:solidFill>
          <a:prstDash val="solid"/>
          <a:round/>
        </a:ln>
        <a:effectLst/>
      </c:spPr>
    </c:plotArea>
    <c:legend>
      <c:legendPos val="b"/>
      <c:layout>
        <c:manualLayout>
          <c:xMode val="edge"/>
          <c:yMode val="edge"/>
          <c:x val="8.2703499999999999E-2"/>
          <c:y val="0.93730599999999997"/>
          <c:w val="0.90181199999999995"/>
          <c:h val="6.2693899999999997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000" b="0" i="0" u="none" strike="noStrike">
              <a:solidFill>
                <a:srgbClr val="FFFFFF"/>
              </a:solidFill>
              <a:latin typeface="TEPC CMPrasanmit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7445200000000002E-2"/>
          <c:y val="5.6422199999999999E-2"/>
          <c:w val="0.93755500000000003"/>
          <c:h val="0.733697000000000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ฆ่าตัวตาย</c:v>
                </c:pt>
              </c:strCache>
            </c:strRef>
          </c:tx>
          <c:spPr>
            <a:solidFill>
              <a:schemeClr val="accent5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FFFFF"/>
                    </a:solidFill>
                    <a:latin typeface="Calibri Light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10s</c:v>
                </c:pt>
                <c:pt idx="1">
                  <c:v>20s</c:v>
                </c:pt>
                <c:pt idx="2">
                  <c:v>30s</c:v>
                </c:pt>
                <c:pt idx="3">
                  <c:v>40s</c:v>
                </c:pt>
                <c:pt idx="4">
                  <c:v>50s</c:v>
                </c:pt>
                <c:pt idx="5">
                  <c:v>60s</c:v>
                </c:pt>
                <c:pt idx="6">
                  <c:v>70s</c:v>
                </c:pt>
                <c:pt idx="7">
                  <c:v>80s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5"/>
                <c:pt idx="0">
                  <c:v>27.1</c:v>
                </c:pt>
                <c:pt idx="1">
                  <c:v>41.3</c:v>
                </c:pt>
                <c:pt idx="2">
                  <c:v>35.5</c:v>
                </c:pt>
                <c:pt idx="3">
                  <c:v>18.5</c:v>
                </c:pt>
                <c:pt idx="4">
                  <c:v>9.6999999999999993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F2-7C4C-B5D2-DBF9C368868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อุบัติเหตุบนท้องถนน</c:v>
                </c:pt>
              </c:strCache>
            </c:strRef>
          </c:tx>
          <c:spPr>
            <a:solidFill>
              <a:schemeClr val="accent6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FFFFF"/>
                    </a:solidFill>
                    <a:latin typeface="Calibri Light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10s</c:v>
                </c:pt>
                <c:pt idx="1">
                  <c:v>20s</c:v>
                </c:pt>
                <c:pt idx="2">
                  <c:v>30s</c:v>
                </c:pt>
                <c:pt idx="3">
                  <c:v>40s</c:v>
                </c:pt>
                <c:pt idx="4">
                  <c:v>50s</c:v>
                </c:pt>
                <c:pt idx="5">
                  <c:v>60s</c:v>
                </c:pt>
                <c:pt idx="6">
                  <c:v>70s</c:v>
                </c:pt>
                <c:pt idx="7">
                  <c:v>80s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3"/>
                <c:pt idx="0">
                  <c:v>21.4</c:v>
                </c:pt>
                <c:pt idx="1">
                  <c:v>16.2</c:v>
                </c:pt>
                <c:pt idx="2">
                  <c:v>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F2-7C4C-B5D2-DBF9C368868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มะเร็ง</c:v>
                </c:pt>
              </c:strCache>
            </c:strRef>
          </c:tx>
          <c:spPr>
            <a:solidFill>
              <a:srgbClr val="AFABAB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FFFFF"/>
                    </a:solidFill>
                    <a:latin typeface="Calibri Light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10s</c:v>
                </c:pt>
                <c:pt idx="1">
                  <c:v>20s</c:v>
                </c:pt>
                <c:pt idx="2">
                  <c:v>30s</c:v>
                </c:pt>
                <c:pt idx="3">
                  <c:v>40s</c:v>
                </c:pt>
                <c:pt idx="4">
                  <c:v>50s</c:v>
                </c:pt>
                <c:pt idx="5">
                  <c:v>60s</c:v>
                </c:pt>
                <c:pt idx="6">
                  <c:v>70s</c:v>
                </c:pt>
                <c:pt idx="7">
                  <c:v>80s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15.2</c:v>
                </c:pt>
                <c:pt idx="1">
                  <c:v>12.4</c:v>
                </c:pt>
                <c:pt idx="2">
                  <c:v>21.4</c:v>
                </c:pt>
                <c:pt idx="3">
                  <c:v>29.1</c:v>
                </c:pt>
                <c:pt idx="4">
                  <c:v>38.799999999999997</c:v>
                </c:pt>
                <c:pt idx="5">
                  <c:v>43.6</c:v>
                </c:pt>
                <c:pt idx="6">
                  <c:v>34.200000000000003</c:v>
                </c:pt>
                <c:pt idx="7">
                  <c:v>16.8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F2-7C4C-B5D2-DBF9C368868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โรคตับ</c:v>
                </c:pt>
              </c:strCache>
            </c:strRef>
          </c:tx>
          <c:spPr>
            <a:solidFill>
              <a:schemeClr val="accent4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FFFFF"/>
                    </a:solidFill>
                    <a:latin typeface="Calibri Light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10s</c:v>
                </c:pt>
                <c:pt idx="1">
                  <c:v>20s</c:v>
                </c:pt>
                <c:pt idx="2">
                  <c:v>30s</c:v>
                </c:pt>
                <c:pt idx="3">
                  <c:v>40s</c:v>
                </c:pt>
                <c:pt idx="4">
                  <c:v>50s</c:v>
                </c:pt>
                <c:pt idx="5">
                  <c:v>60s</c:v>
                </c:pt>
                <c:pt idx="6">
                  <c:v>70s</c:v>
                </c:pt>
                <c:pt idx="7">
                  <c:v>80s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4"/>
                <c:pt idx="3">
                  <c:v>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F2-7C4C-B5D2-DBF9C368868F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โรคหัวใจ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FFFFF"/>
                    </a:solidFill>
                    <a:latin typeface="Calibri Light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10s</c:v>
                </c:pt>
                <c:pt idx="1">
                  <c:v>20s</c:v>
                </c:pt>
                <c:pt idx="2">
                  <c:v>30s</c:v>
                </c:pt>
                <c:pt idx="3">
                  <c:v>40s</c:v>
                </c:pt>
                <c:pt idx="4">
                  <c:v>50s</c:v>
                </c:pt>
                <c:pt idx="5">
                  <c:v>60s</c:v>
                </c:pt>
                <c:pt idx="6">
                  <c:v>70s</c:v>
                </c:pt>
                <c:pt idx="7">
                  <c:v>80s</c:v>
                </c:pt>
              </c:strCache>
            </c:strRef>
          </c:cat>
          <c:val>
            <c:numRef>
              <c:f>Sheet1!$F$2:$F$9</c:f>
              <c:numCache>
                <c:formatCode>General</c:formatCode>
                <c:ptCount val="8"/>
                <c:pt idx="4">
                  <c:v>7.8</c:v>
                </c:pt>
                <c:pt idx="5">
                  <c:v>9</c:v>
                </c:pt>
                <c:pt idx="6">
                  <c:v>10.1</c:v>
                </c:pt>
                <c:pt idx="7">
                  <c:v>12.3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F2-7C4C-B5D2-DBF9C368868F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โรคหลอดเลือดสมอง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FFFFF"/>
                    </a:solidFill>
                    <a:latin typeface="Calibri Light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10s</c:v>
                </c:pt>
                <c:pt idx="1">
                  <c:v>20s</c:v>
                </c:pt>
                <c:pt idx="2">
                  <c:v>30s</c:v>
                </c:pt>
                <c:pt idx="3">
                  <c:v>40s</c:v>
                </c:pt>
                <c:pt idx="4">
                  <c:v>50s</c:v>
                </c:pt>
                <c:pt idx="5">
                  <c:v>60s</c:v>
                </c:pt>
                <c:pt idx="6">
                  <c:v>70s</c:v>
                </c:pt>
                <c:pt idx="7">
                  <c:v>80s</c:v>
                </c:pt>
              </c:strCache>
            </c:strRef>
          </c:cat>
          <c:val>
            <c:numRef>
              <c:f>Sheet1!$G$2:$G$9</c:f>
              <c:numCache>
                <c:formatCode>General</c:formatCode>
                <c:ptCount val="8"/>
                <c:pt idx="5">
                  <c:v>7</c:v>
                </c:pt>
                <c:pt idx="6">
                  <c:v>10</c:v>
                </c:pt>
                <c:pt idx="7">
                  <c:v>10.3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2F2-7C4C-B5D2-DBF9C36886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2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FFFFFF"/>
            </a:solidFill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FFFFFF"/>
                </a:solidFill>
                <a:latin typeface="Calibri Light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ax val="100"/>
        </c:scaling>
        <c:delete val="0"/>
        <c:axPos val="l"/>
        <c:majorGridlines>
          <c:spPr>
            <a:ln w="12700" cap="flat">
              <a:solidFill>
                <a:srgbClr val="FFFFFF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800" b="0" i="0" u="none" strike="noStrike">
                <a:solidFill>
                  <a:srgbClr val="FFFFFF"/>
                </a:solidFill>
                <a:latin typeface="Calibri Light"/>
              </a:defRPr>
            </a:pPr>
            <a:endParaRPr lang="en-US"/>
          </a:p>
        </c:txPr>
        <c:crossAx val="209473455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8.3294900000000005E-2"/>
          <c:y val="0.93697600000000003"/>
          <c:w val="0.89848799999999995"/>
          <c:h val="6.302349999999999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000" b="0" i="0" u="none" strike="noStrike">
              <a:solidFill>
                <a:srgbClr val="FFFFFF"/>
              </a:solidFill>
              <a:latin typeface="TEPC CMPrasanmit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Cause</c:v>
                </c:pt>
              </c:strCache>
            </c:strRef>
          </c:tx>
          <c:spPr>
            <a:solidFill>
              <a:srgbClr val="933520"/>
            </a:solidFill>
            <a:ln w="19050" cap="flat">
              <a:solidFill>
                <a:srgbClr val="000000">
                  <a:alpha val="88000"/>
                </a:srgbClr>
              </a:solidFill>
              <a:prstDash val="solid"/>
              <a:round/>
            </a:ln>
            <a:effectLst>
              <a:outerShdw blurRad="254000" algn="tl">
                <a:srgbClr val="000000">
                  <a:alpha val="20000"/>
                </a:srgbClr>
              </a:outerShdw>
            </a:effectLst>
          </c:spPr>
          <c:explosion val="7"/>
          <c:dPt>
            <c:idx val="0"/>
            <c:bubble3D val="0"/>
            <c:spPr>
              <a:solidFill>
                <a:srgbClr val="933520"/>
              </a:solidFill>
              <a:ln w="19050" cap="flat">
                <a:solidFill>
                  <a:srgbClr val="000000">
                    <a:alpha val="88000"/>
                  </a:srgbClr>
                </a:solidFill>
                <a:prstDash val="solid"/>
                <a:round/>
              </a:ln>
              <a:effectLst>
                <a:outerShdw blurRad="254000" algn="tl">
                  <a:srgbClr val="000000">
                    <a:alpha val="2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414-694D-B28F-34D087C03EEE}"/>
              </c:ext>
            </c:extLst>
          </c:dPt>
          <c:dPt>
            <c:idx val="1"/>
            <c:bubble3D val="0"/>
            <c:explosion val="0"/>
            <c:spPr>
              <a:solidFill>
                <a:srgbClr val="ECB5A8"/>
              </a:solidFill>
              <a:ln w="19050" cap="flat">
                <a:solidFill>
                  <a:srgbClr val="000000">
                    <a:alpha val="88000"/>
                  </a:srgbClr>
                </a:solidFill>
                <a:prstDash val="solid"/>
                <a:round/>
              </a:ln>
              <a:effectLst>
                <a:outerShdw blurRad="254000" algn="tl">
                  <a:srgbClr val="000000">
                    <a:alpha val="2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414-694D-B28F-34D087C03EEE}"/>
              </c:ext>
            </c:extLst>
          </c:dPt>
          <c:dPt>
            <c:idx val="2"/>
            <c:bubble3D val="0"/>
            <c:explosion val="0"/>
            <c:spPr>
              <a:solidFill>
                <a:srgbClr val="ECB5A8"/>
              </a:solidFill>
              <a:ln w="19050" cap="flat">
                <a:solidFill>
                  <a:srgbClr val="000000">
                    <a:alpha val="88000"/>
                  </a:srgbClr>
                </a:solidFill>
                <a:prstDash val="solid"/>
                <a:round/>
              </a:ln>
              <a:effectLst>
                <a:outerShdw blurRad="254000" algn="tl">
                  <a:srgbClr val="000000">
                    <a:alpha val="2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414-694D-B28F-34D087C03EEE}"/>
              </c:ext>
            </c:extLst>
          </c:dPt>
          <c:dPt>
            <c:idx val="3"/>
            <c:bubble3D val="0"/>
            <c:explosion val="0"/>
            <c:spPr>
              <a:solidFill>
                <a:srgbClr val="ECB5A8"/>
              </a:solidFill>
              <a:ln w="19050" cap="flat">
                <a:solidFill>
                  <a:srgbClr val="000000">
                    <a:alpha val="88000"/>
                  </a:srgbClr>
                </a:solidFill>
                <a:prstDash val="solid"/>
                <a:round/>
              </a:ln>
              <a:effectLst>
                <a:outerShdw blurRad="254000" algn="tl">
                  <a:srgbClr val="000000">
                    <a:alpha val="2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414-694D-B28F-34D087C03EEE}"/>
              </c:ext>
            </c:extLst>
          </c:dPt>
          <c:dPt>
            <c:idx val="4"/>
            <c:bubble3D val="0"/>
            <c:explosion val="0"/>
            <c:spPr>
              <a:solidFill>
                <a:srgbClr val="ECB5A8"/>
              </a:solidFill>
              <a:ln w="19050" cap="flat">
                <a:solidFill>
                  <a:srgbClr val="000000">
                    <a:alpha val="88000"/>
                  </a:srgbClr>
                </a:solidFill>
                <a:prstDash val="solid"/>
                <a:round/>
              </a:ln>
              <a:effectLst>
                <a:outerShdw blurRad="254000" algn="tl">
                  <a:srgbClr val="000000">
                    <a:alpha val="2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9414-694D-B28F-34D087C03EEE}"/>
              </c:ext>
            </c:extLst>
          </c:dPt>
          <c:dPt>
            <c:idx val="5"/>
            <c:bubble3D val="0"/>
            <c:explosion val="0"/>
            <c:spPr>
              <a:solidFill>
                <a:srgbClr val="ECB5A8"/>
              </a:solidFill>
              <a:ln w="19050" cap="flat">
                <a:solidFill>
                  <a:srgbClr val="000000">
                    <a:alpha val="88000"/>
                  </a:srgbClr>
                </a:solidFill>
                <a:prstDash val="solid"/>
                <a:round/>
              </a:ln>
              <a:effectLst>
                <a:outerShdw blurRad="254000" algn="tl">
                  <a:srgbClr val="000000">
                    <a:alpha val="2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9414-694D-B28F-34D087C03EEE}"/>
              </c:ext>
            </c:extLst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1800" b="1" i="0" u="none" strike="noStrike">
                      <a:solidFill>
                        <a:srgbClr val="FFFFFF"/>
                      </a:solidFill>
                      <a:latin typeface="Helvetica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414-694D-B28F-34D087C03EEE}"/>
                </c:ext>
              </c:extLst>
            </c:dLbl>
            <c:dLbl>
              <c:idx val="1"/>
              <c:numFmt formatCode="0%" sourceLinked="0"/>
              <c:spPr/>
              <c:txPr>
                <a:bodyPr/>
                <a:lstStyle/>
                <a:p>
                  <a:pPr>
                    <a:defRPr sz="1800" b="1" i="0" u="none" strike="noStrike">
                      <a:solidFill>
                        <a:srgbClr val="000000"/>
                      </a:solidFill>
                      <a:latin typeface="Helvetica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9414-694D-B28F-34D087C03EEE}"/>
                </c:ext>
              </c:extLst>
            </c:dLbl>
            <c:dLbl>
              <c:idx val="2"/>
              <c:numFmt formatCode="0%" sourceLinked="0"/>
              <c:spPr/>
              <c:txPr>
                <a:bodyPr/>
                <a:lstStyle/>
                <a:p>
                  <a:pPr>
                    <a:defRPr sz="1800" b="1" i="0" u="none" strike="noStrike">
                      <a:solidFill>
                        <a:srgbClr val="000000"/>
                      </a:solidFill>
                      <a:latin typeface="Helvetica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9414-694D-B28F-34D087C03EEE}"/>
                </c:ext>
              </c:extLst>
            </c:dLbl>
            <c:dLbl>
              <c:idx val="3"/>
              <c:numFmt formatCode="0%" sourceLinked="0"/>
              <c:spPr/>
              <c:txPr>
                <a:bodyPr/>
                <a:lstStyle/>
                <a:p>
                  <a:pPr>
                    <a:defRPr sz="1800" b="1" i="0" u="none" strike="noStrike">
                      <a:solidFill>
                        <a:srgbClr val="000000"/>
                      </a:solidFill>
                      <a:latin typeface="Helvetica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9414-694D-B28F-34D087C03EEE}"/>
                </c:ext>
              </c:extLst>
            </c:dLbl>
            <c:dLbl>
              <c:idx val="4"/>
              <c:numFmt formatCode="0%" sourceLinked="0"/>
              <c:spPr/>
              <c:txPr>
                <a:bodyPr/>
                <a:lstStyle/>
                <a:p>
                  <a:pPr>
                    <a:defRPr sz="1800" b="1" i="0" u="none" strike="noStrike">
                      <a:solidFill>
                        <a:srgbClr val="000000"/>
                      </a:solidFill>
                      <a:latin typeface="Helvetica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9414-694D-B28F-34D087C03EEE}"/>
                </c:ext>
              </c:extLst>
            </c:dLbl>
            <c:dLbl>
              <c:idx val="5"/>
              <c:numFmt formatCode="0%" sourceLinked="0"/>
              <c:spPr/>
              <c:txPr>
                <a:bodyPr/>
                <a:lstStyle/>
                <a:p>
                  <a:pPr>
                    <a:defRPr sz="1800" b="1" i="0" u="none" strike="noStrike">
                      <a:solidFill>
                        <a:srgbClr val="000000"/>
                      </a:solidFill>
                      <a:latin typeface="Helvetica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9414-694D-B28F-34D087C03EEE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 i="0" u="none" strike="noStrike">
                    <a:solidFill>
                      <a:srgbClr val="FFFFFF"/>
                    </a:solidFill>
                    <a:latin typeface="Helvetica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Problem at home</c:v>
                </c:pt>
                <c:pt idx="1">
                  <c:v>Unknow</c:v>
                </c:pt>
                <c:pt idx="2">
                  <c:v>Depression</c:v>
                </c:pt>
                <c:pt idx="3">
                  <c:v>Grades/Career concerns</c:v>
                </c:pt>
                <c:pt idx="4">
                  <c:v>Romantic relationships</c:v>
                </c:pt>
                <c:pt idx="5">
                  <c:v>Other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35</c:v>
                </c:pt>
                <c:pt idx="1">
                  <c:v>20</c:v>
                </c:pt>
                <c:pt idx="2">
                  <c:v>17</c:v>
                </c:pt>
                <c:pt idx="3">
                  <c:v>12</c:v>
                </c:pt>
                <c:pt idx="4">
                  <c:v>6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414-694D-B28F-34D087C03E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7.5656100000000004E-2"/>
          <c:y val="5.8961699999999999E-2"/>
          <c:w val="0.86300399999999999"/>
          <c:h val="0.6747300000000000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สารพิษอื่นๆ</c:v>
                </c:pt>
              </c:strCache>
            </c:strRef>
          </c:tx>
          <c:spPr>
            <a:solidFill>
              <a:schemeClr val="accent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ผู้ชาย</c:v>
                </c:pt>
                <c:pt idx="1">
                  <c:v>ผู้หญิง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0.4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DB-224A-9A2D-C578BD09C13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สารกำจัดศัตรูพืช</c:v>
                </c:pt>
              </c:strCache>
            </c:strRef>
          </c:tx>
          <c:spPr>
            <a:solidFill>
              <a:schemeClr val="accent4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 i="0" u="none" strike="noStrike">
                    <a:solidFill>
                      <a:srgbClr val="FFFFFF"/>
                    </a:solidFill>
                    <a:latin typeface="Calibri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ผู้ชาย</c:v>
                </c:pt>
                <c:pt idx="1">
                  <c:v>ผู้หญิง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37.5</c:v>
                </c:pt>
                <c:pt idx="1">
                  <c:v>42.8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DB-224A-9A2D-C578BD09C131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แขวนคอ</c:v>
                </c:pt>
              </c:strCache>
            </c:strRef>
          </c:tx>
          <c:spPr>
            <a:solidFill>
              <a:schemeClr val="accent5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 i="0" u="none" strike="noStrike">
                    <a:solidFill>
                      <a:srgbClr val="FFFFFF"/>
                    </a:solidFill>
                    <a:latin typeface="Calibri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ผู้ชาย</c:v>
                </c:pt>
                <c:pt idx="1">
                  <c:v>ผู้หญิง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39.200000000000003</c:v>
                </c:pt>
                <c:pt idx="1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DB-224A-9A2D-C578BD09C131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จมน้ำ</c:v>
                </c:pt>
              </c:strCache>
            </c:strRef>
          </c:tx>
          <c:spPr>
            <a:solidFill>
              <a:schemeClr val="accent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 i="0" u="none" strike="noStrike">
                    <a:solidFill>
                      <a:srgbClr val="FFFFFF"/>
                    </a:solidFill>
                    <a:latin typeface="Calibri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ผู้ชาย</c:v>
                </c:pt>
                <c:pt idx="1">
                  <c:v>ผู้หญิง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  <c:pt idx="0">
                  <c:v>3.2</c:v>
                </c:pt>
                <c:pt idx="1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DB-224A-9A2D-C578BD09C131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อาวุธปืน</c:v>
                </c:pt>
              </c:strCache>
            </c:strRef>
          </c:tx>
          <c:spPr>
            <a:solidFill>
              <a:srgbClr val="215F7E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ผู้ชาย</c:v>
                </c:pt>
                <c:pt idx="1">
                  <c:v>ผู้หญิง</c:v>
                </c:pt>
              </c:strCache>
            </c:strRef>
          </c:cat>
          <c:val>
            <c:numRef>
              <c:f>Sheet1!$B$6:$C$6</c:f>
              <c:numCache>
                <c:formatCode>General</c:formatCode>
                <c:ptCount val="2"/>
                <c:pt idx="0">
                  <c:v>0.4</c:v>
                </c:pt>
                <c:pt idx="1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DB-224A-9A2D-C578BD09C131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ตกจากที่สูง</c:v>
                </c:pt>
              </c:strCache>
            </c:strRef>
          </c:tx>
          <c:spPr>
            <a:solidFill>
              <a:srgbClr val="A2692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 i="0" u="none" strike="noStrike">
                    <a:solidFill>
                      <a:srgbClr val="FFFFFF"/>
                    </a:solidFill>
                    <a:latin typeface="Calibri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ผู้ชาย</c:v>
                </c:pt>
                <c:pt idx="1">
                  <c:v>ผู้หญิง</c:v>
                </c:pt>
              </c:strCache>
            </c:strRef>
          </c:cat>
          <c:val>
            <c:numRef>
              <c:f>Sheet1!$B$7:$C$7</c:f>
              <c:numCache>
                <c:formatCode>General</c:formatCode>
                <c:ptCount val="2"/>
                <c:pt idx="0">
                  <c:v>9.5</c:v>
                </c:pt>
                <c:pt idx="1">
                  <c:v>18.5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8DB-224A-9A2D-C578BD09C131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อื่นๆ</c:v>
                </c:pt>
              </c:strCache>
            </c:strRef>
          </c:tx>
          <c:spPr>
            <a:solidFill>
              <a:schemeClr val="accent2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 i="0" u="none" strike="noStrike">
                    <a:solidFill>
                      <a:srgbClr val="FFFFFF"/>
                    </a:solidFill>
                    <a:latin typeface="Calibri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Sheet1!$B$1:$C$1</c:f>
              <c:strCache>
                <c:ptCount val="2"/>
                <c:pt idx="0">
                  <c:v>ผู้ชาย</c:v>
                </c:pt>
                <c:pt idx="1">
                  <c:v>ผู้หญิง</c:v>
                </c:pt>
              </c:strCache>
            </c:strRef>
          </c:cat>
          <c:val>
            <c:numRef>
              <c:f>Sheet1!$B$8:$C$8</c:f>
              <c:numCache>
                <c:formatCode>General</c:formatCode>
                <c:ptCount val="2"/>
                <c:pt idx="0">
                  <c:v>9.8000000000000007</c:v>
                </c:pt>
                <c:pt idx="1">
                  <c:v>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8DB-224A-9A2D-C578BD09C1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FFFFFF"/>
            </a:solidFill>
            <a:prstDash val="solid"/>
            <a:round/>
          </a:ln>
        </c:spPr>
        <c:txPr>
          <a:bodyPr rot="0"/>
          <a:lstStyle/>
          <a:p>
            <a:pPr>
              <a:defRPr sz="2400" b="0" i="0" u="none" strike="noStrike">
                <a:solidFill>
                  <a:srgbClr val="FFFFFF"/>
                </a:solidFill>
                <a:latin typeface="TEPC CMPrasanmit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FFFFFF"/>
              </a:solidFill>
              <a:prstDash val="solid"/>
              <a:round/>
            </a:ln>
          </c:spPr>
        </c:majorGridlines>
        <c:numFmt formatCode="0%" sourceLinked="0"/>
        <c:majorTickMark val="none"/>
        <c:minorTickMark val="none"/>
        <c:tickLblPos val="high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1600" b="0" i="0" u="none" strike="noStrike">
                <a:solidFill>
                  <a:srgbClr val="FFFFFF"/>
                </a:solidFill>
                <a:latin typeface="Calibri"/>
              </a:defRPr>
            </a:pPr>
            <a:endParaRPr lang="en-US"/>
          </a:p>
        </c:txPr>
        <c:crossAx val="2094734552"/>
        <c:crosses val="autoZero"/>
        <c:crossBetween val="between"/>
        <c:majorUnit val="0.25"/>
        <c:minorUnit val="0.12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1.4316000000000001E-2"/>
          <c:y val="0.91413900000000003"/>
          <c:w val="0.985684"/>
          <c:h val="8.5860800000000001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400" b="0" i="0" u="none" strike="noStrike">
              <a:solidFill>
                <a:srgbClr val="FFFFFF"/>
              </a:solidFill>
              <a:latin typeface="TEPC CMPrasanmit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pps.who.int/gho/data/node.main.MHSUICIDEASDR?lang=en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n.wikipedia.org/wiki/World_Health_Organization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pps.who.int/gho/data/node.main.MHSUICIDEASDR?lang=en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n.wikipedia.org/wiki/World_Health_Organization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i="1">
                <a:latin typeface="+mn-lt"/>
                <a:ea typeface="+mn-ea"/>
                <a:cs typeface="+mn-cs"/>
                <a:sym typeface="Helvetica"/>
              </a:defRPr>
            </a:pP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"Suicide rates Data by country"</a:t>
            </a:r>
            <a:r>
              <a:t>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World Health Organization</a:t>
            </a:r>
            <a:r>
              <a:t>. 2016. Retrieved 23 September 2018.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i="1">
                <a:latin typeface="+mn-lt"/>
                <a:ea typeface="+mn-ea"/>
                <a:cs typeface="+mn-cs"/>
                <a:sym typeface="Helvetica"/>
              </a:defRPr>
            </a:pP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"Suicide rates Data by country"</a:t>
            </a:r>
            <a:r>
              <a:t>. </a:t>
            </a:r>
            <a:r>
              <a: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World Health Organization</a:t>
            </a:r>
            <a:r>
              <a:t>. 2016. Retrieved 23 September 2018.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Bae Jae-jeung (2014) A New Politics Alliance for Democracy (NPAD) lawmaker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4" name="Shape 30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https://www.mk.co.kr/news/society/view/2019/02/69853/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" name="Shape 31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Rössler, W., &amp; Bopp, M. (2006, November). Methods of suicide: International suicide patters derived from the WHO mortality database. Retrieved April 29, 2019, from https://www.academia.edu/18156748/Methods_of_suicide_international_suicide_patters_derived_from_the_WHO_mortality_database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>
                <a:latin typeface="+mn-lt"/>
                <a:ea typeface="+mn-ea"/>
                <a:cs typeface="+mn-cs"/>
                <a:sym typeface="Helvetica"/>
              </a:defRPr>
            </a:lvl1pPr>
            <a:lvl2pPr marL="0" indent="457200">
              <a:buSzTx/>
              <a:buFontTx/>
              <a:buNone/>
              <a:defRPr sz="2400" b="1">
                <a:latin typeface="+mn-lt"/>
                <a:ea typeface="+mn-ea"/>
                <a:cs typeface="+mn-cs"/>
                <a:sym typeface="Helvetica"/>
              </a:defRPr>
            </a:lvl2pPr>
            <a:lvl3pPr marL="0" indent="914400">
              <a:buSzTx/>
              <a:buFontTx/>
              <a:buNone/>
              <a:defRPr sz="2400" b="1">
                <a:latin typeface="+mn-lt"/>
                <a:ea typeface="+mn-ea"/>
                <a:cs typeface="+mn-cs"/>
                <a:sym typeface="Helvetica"/>
              </a:defRPr>
            </a:lvl3pPr>
            <a:lvl4pPr marL="0" indent="1371600">
              <a:buSzTx/>
              <a:buFontTx/>
              <a:buNone/>
              <a:defRPr sz="2400" b="1">
                <a:latin typeface="+mn-lt"/>
                <a:ea typeface="+mn-ea"/>
                <a:cs typeface="+mn-cs"/>
                <a:sym typeface="Helvetica"/>
              </a:defRPr>
            </a:lvl4pPr>
            <a:lvl5pPr marL="0" indent="1828800">
              <a:buSzTx/>
              <a:buFontTx/>
              <a:buNone/>
              <a:defRPr sz="2400" b="1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Rectangle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Rectangle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bm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80144" y="6404292"/>
            <a:ext cx="273657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FFFFFF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대한민국의 자살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72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>
              <a:defRPr b="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b="1" dirty="0" err="1">
                <a:latin typeface="+mn-lt"/>
                <a:ea typeface="+mn-ea"/>
                <a:cs typeface="+mn-cs"/>
                <a:sym typeface="Helvetica"/>
              </a:rPr>
              <a:t>대한민국의</a:t>
            </a:r>
            <a:r>
              <a:rPr b="1" dirty="0"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b="1" dirty="0" err="1">
                <a:latin typeface="+mn-lt"/>
                <a:ea typeface="+mn-ea"/>
                <a:cs typeface="+mn-cs"/>
                <a:sym typeface="Helvetica"/>
              </a:rPr>
              <a:t>자살</a:t>
            </a:r>
            <a:endParaRPr b="1" dirty="0"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13" name="การฆ่าตัวตายในประเทศเกาหลีใต้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993924"/>
            <a:ext cx="9144000" cy="1655761"/>
          </a:xfrm>
          <a:prstGeom prst="rect">
            <a:avLst/>
          </a:prstGeom>
        </p:spPr>
        <p:txBody>
          <a:bodyPr/>
          <a:lstStyle>
            <a:lvl1pPr>
              <a:defRPr sz="3600" b="1"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การฆ่าตัวตายในประเทศเกาหลีใต้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1" animBg="1" advAuto="0"/>
      <p:bldP spid="113" grpId="2" build="p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ttps://upload.wikimedia.org/wikipedia/commons/e/ee/1956_South_Korean_election_result_map.png" descr="ttps://upload.wikimedia.org/wikipedia/commons/e/ee/1956_South_Korean_election_result_ma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61234" y="1126669"/>
            <a:ext cx="4714876" cy="5114926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อายุเฉลี่ยของผู้ฆ่าตัวตายในปี 2017 (ปี)"/>
          <p:cNvSpPr txBox="1"/>
          <p:nvPr/>
        </p:nvSpPr>
        <p:spPr>
          <a:xfrm>
            <a:off x="4345721" y="323275"/>
            <a:ext cx="4197808" cy="4417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อายุเฉลี่ยของผู้ฆ่าตัวตายในปี 2017 (ปี)</a:t>
            </a:r>
          </a:p>
        </p:txBody>
      </p:sp>
      <p:sp>
        <p:nvSpPr>
          <p:cNvPr id="208" name="เฉลี่ยทั้งประเทศ 20.7 ปี"/>
          <p:cNvSpPr txBox="1"/>
          <p:nvPr/>
        </p:nvSpPr>
        <p:spPr>
          <a:xfrm>
            <a:off x="7112761" y="5610826"/>
            <a:ext cx="2622500" cy="4417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เฉลี่ยทั้งประเทศ 20.7 ปี</a:t>
            </a:r>
          </a:p>
        </p:txBody>
      </p:sp>
      <p:grpSp>
        <p:nvGrpSpPr>
          <p:cNvPr id="211" name="Group"/>
          <p:cNvGrpSpPr/>
          <p:nvPr/>
        </p:nvGrpSpPr>
        <p:grpSpPr>
          <a:xfrm>
            <a:off x="5536998" y="1776889"/>
            <a:ext cx="667863" cy="667862"/>
            <a:chOff x="0" y="0"/>
            <a:chExt cx="667861" cy="667861"/>
          </a:xfrm>
        </p:grpSpPr>
        <p:sp>
          <p:nvSpPr>
            <p:cNvPr id="209" name="Circle"/>
            <p:cNvSpPr/>
            <p:nvPr/>
          </p:nvSpPr>
          <p:spPr>
            <a:xfrm>
              <a:off x="0" y="0"/>
              <a:ext cx="667862" cy="667862"/>
            </a:xfrm>
            <a:prstGeom prst="ellipse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0" name="Seoul…"/>
            <p:cNvSpPr txBox="1"/>
            <p:nvPr/>
          </p:nvSpPr>
          <p:spPr>
            <a:xfrm>
              <a:off x="97806" y="86280"/>
              <a:ext cx="472249" cy="495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r>
                <a:t>Seoul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16.6</a:t>
              </a:r>
            </a:p>
          </p:txBody>
        </p:sp>
      </p:grpSp>
      <p:grpSp>
        <p:nvGrpSpPr>
          <p:cNvPr id="214" name="Group"/>
          <p:cNvGrpSpPr/>
          <p:nvPr/>
        </p:nvGrpSpPr>
        <p:grpSpPr>
          <a:xfrm>
            <a:off x="5203066" y="5610826"/>
            <a:ext cx="667863" cy="667863"/>
            <a:chOff x="0" y="0"/>
            <a:chExt cx="667861" cy="667861"/>
          </a:xfrm>
        </p:grpSpPr>
        <p:sp>
          <p:nvSpPr>
            <p:cNvPr id="212" name="Circle"/>
            <p:cNvSpPr/>
            <p:nvPr/>
          </p:nvSpPr>
          <p:spPr>
            <a:xfrm>
              <a:off x="0" y="0"/>
              <a:ext cx="667862" cy="667862"/>
            </a:xfrm>
            <a:prstGeom prst="ellipse">
              <a:avLst/>
            </a:prstGeom>
            <a:solidFill>
              <a:srgbClr val="97372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3" name="Jeju…"/>
            <p:cNvSpPr txBox="1"/>
            <p:nvPr/>
          </p:nvSpPr>
          <p:spPr>
            <a:xfrm>
              <a:off x="97806" y="86280"/>
              <a:ext cx="472249" cy="495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r>
                <a:t>Jeju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22.9</a:t>
              </a:r>
            </a:p>
          </p:txBody>
        </p:sp>
      </p:grpSp>
      <p:grpSp>
        <p:nvGrpSpPr>
          <p:cNvPr id="217" name="Group"/>
          <p:cNvGrpSpPr/>
          <p:nvPr/>
        </p:nvGrpSpPr>
        <p:grpSpPr>
          <a:xfrm>
            <a:off x="6688966" y="4141255"/>
            <a:ext cx="667863" cy="667862"/>
            <a:chOff x="0" y="0"/>
            <a:chExt cx="667861" cy="667861"/>
          </a:xfrm>
        </p:grpSpPr>
        <p:sp>
          <p:nvSpPr>
            <p:cNvPr id="215" name="Circle"/>
            <p:cNvSpPr/>
            <p:nvPr/>
          </p:nvSpPr>
          <p:spPr>
            <a:xfrm>
              <a:off x="0" y="0"/>
              <a:ext cx="667862" cy="667862"/>
            </a:xfrm>
            <a:prstGeom prst="ellipse">
              <a:avLst/>
            </a:prstGeom>
            <a:solidFill>
              <a:srgbClr val="97372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6" name="Busan…"/>
            <p:cNvSpPr txBox="1"/>
            <p:nvPr/>
          </p:nvSpPr>
          <p:spPr>
            <a:xfrm>
              <a:off x="97806" y="92630"/>
              <a:ext cx="472249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300">
                  <a:solidFill>
                    <a:srgbClr val="FFFFFF"/>
                  </a:solidFill>
                </a:defRPr>
              </a:pPr>
              <a:r>
                <a:t>Busan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22.4</a:t>
              </a:r>
            </a:p>
          </p:txBody>
        </p:sp>
      </p:grpSp>
      <p:grpSp>
        <p:nvGrpSpPr>
          <p:cNvPr id="220" name="Group"/>
          <p:cNvGrpSpPr/>
          <p:nvPr/>
        </p:nvGrpSpPr>
        <p:grpSpPr>
          <a:xfrm>
            <a:off x="6547452" y="1455521"/>
            <a:ext cx="738619" cy="738619"/>
            <a:chOff x="0" y="0"/>
            <a:chExt cx="738617" cy="738617"/>
          </a:xfrm>
        </p:grpSpPr>
        <p:sp>
          <p:nvSpPr>
            <p:cNvPr id="218" name="Circle"/>
            <p:cNvSpPr/>
            <p:nvPr/>
          </p:nvSpPr>
          <p:spPr>
            <a:xfrm>
              <a:off x="0" y="0"/>
              <a:ext cx="738618" cy="738618"/>
            </a:xfrm>
            <a:prstGeom prst="ellipse">
              <a:avLst/>
            </a:prstGeom>
            <a:solidFill>
              <a:srgbClr val="97372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9" name="Gang won…"/>
            <p:cNvSpPr txBox="1"/>
            <p:nvPr/>
          </p:nvSpPr>
          <p:spPr>
            <a:xfrm>
              <a:off x="108167" y="26409"/>
              <a:ext cx="522284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300">
                  <a:solidFill>
                    <a:srgbClr val="FFFFFF"/>
                  </a:solidFill>
                </a:defRPr>
              </a:pPr>
              <a:r>
                <a:t>Gang</a:t>
              </a:r>
              <a:br/>
              <a:r>
                <a:t>won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23.0</a:t>
              </a:r>
            </a:p>
          </p:txBody>
        </p:sp>
      </p:grpSp>
      <p:grpSp>
        <p:nvGrpSpPr>
          <p:cNvPr id="223" name="Group"/>
          <p:cNvGrpSpPr/>
          <p:nvPr/>
        </p:nvGrpSpPr>
        <p:grpSpPr>
          <a:xfrm>
            <a:off x="6618209" y="3145375"/>
            <a:ext cx="667863" cy="667863"/>
            <a:chOff x="0" y="0"/>
            <a:chExt cx="667861" cy="667861"/>
          </a:xfrm>
        </p:grpSpPr>
        <p:sp>
          <p:nvSpPr>
            <p:cNvPr id="221" name="Circle"/>
            <p:cNvSpPr/>
            <p:nvPr/>
          </p:nvSpPr>
          <p:spPr>
            <a:xfrm>
              <a:off x="0" y="0"/>
              <a:ext cx="667862" cy="667862"/>
            </a:xfrm>
            <a:prstGeom prst="ellipse">
              <a:avLst/>
            </a:prstGeom>
            <a:solidFill>
              <a:srgbClr val="97372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2" name="Daegu…"/>
            <p:cNvSpPr txBox="1"/>
            <p:nvPr/>
          </p:nvSpPr>
          <p:spPr>
            <a:xfrm>
              <a:off x="97806" y="105330"/>
              <a:ext cx="472249" cy="457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r>
                <a:t>Daegu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21.3</a:t>
              </a:r>
            </a:p>
          </p:txBody>
        </p:sp>
      </p:grpSp>
      <p:grpSp>
        <p:nvGrpSpPr>
          <p:cNvPr id="226" name="Group"/>
          <p:cNvGrpSpPr/>
          <p:nvPr/>
        </p:nvGrpSpPr>
        <p:grpSpPr>
          <a:xfrm>
            <a:off x="4766030" y="2627203"/>
            <a:ext cx="770969" cy="770969"/>
            <a:chOff x="0" y="0"/>
            <a:chExt cx="770968" cy="770968"/>
          </a:xfrm>
        </p:grpSpPr>
        <p:sp>
          <p:nvSpPr>
            <p:cNvPr id="224" name="Circle"/>
            <p:cNvSpPr/>
            <p:nvPr/>
          </p:nvSpPr>
          <p:spPr>
            <a:xfrm>
              <a:off x="-1" y="-1"/>
              <a:ext cx="770970" cy="770970"/>
            </a:xfrm>
            <a:prstGeom prst="ellipse">
              <a:avLst/>
            </a:prstGeom>
            <a:solidFill>
              <a:srgbClr val="65241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5" name="Chung nam…"/>
            <p:cNvSpPr txBox="1"/>
            <p:nvPr/>
          </p:nvSpPr>
          <p:spPr>
            <a:xfrm>
              <a:off x="112905" y="67983"/>
              <a:ext cx="545158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200">
                  <a:solidFill>
                    <a:srgbClr val="FFFFFF"/>
                  </a:solidFill>
                </a:defRPr>
              </a:pPr>
              <a:r>
                <a:t>Chung</a:t>
              </a:r>
              <a:br/>
              <a:r>
                <a:t>nam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26.2</a:t>
              </a:r>
            </a:p>
          </p:txBody>
        </p:sp>
      </p:grpSp>
      <p:grpSp>
        <p:nvGrpSpPr>
          <p:cNvPr id="229" name="Group"/>
          <p:cNvGrpSpPr/>
          <p:nvPr/>
        </p:nvGrpSpPr>
        <p:grpSpPr>
          <a:xfrm>
            <a:off x="4766030" y="4254901"/>
            <a:ext cx="770969" cy="770969"/>
            <a:chOff x="0" y="0"/>
            <a:chExt cx="770968" cy="770968"/>
          </a:xfrm>
        </p:grpSpPr>
        <p:sp>
          <p:nvSpPr>
            <p:cNvPr id="227" name="Circle"/>
            <p:cNvSpPr/>
            <p:nvPr/>
          </p:nvSpPr>
          <p:spPr>
            <a:xfrm>
              <a:off x="-1" y="-1"/>
              <a:ext cx="770970" cy="770970"/>
            </a:xfrm>
            <a:prstGeom prst="ellipse">
              <a:avLst/>
            </a:prstGeom>
            <a:solidFill>
              <a:srgbClr val="97372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28" name="Gwang ju…"/>
            <p:cNvSpPr txBox="1"/>
            <p:nvPr/>
          </p:nvSpPr>
          <p:spPr>
            <a:xfrm>
              <a:off x="112905" y="42584"/>
              <a:ext cx="545158" cy="685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300">
                  <a:solidFill>
                    <a:srgbClr val="FFFFFF"/>
                  </a:solidFill>
                </a:defRPr>
              </a:pPr>
              <a:r>
                <a:t>Gwang</a:t>
              </a:r>
              <a:br/>
              <a:r>
                <a:t>ju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20.6</a:t>
              </a:r>
            </a:p>
          </p:txBody>
        </p:sp>
      </p:grpSp>
      <p:grpSp>
        <p:nvGrpSpPr>
          <p:cNvPr id="232" name="Group"/>
          <p:cNvGrpSpPr/>
          <p:nvPr/>
        </p:nvGrpSpPr>
        <p:grpSpPr>
          <a:xfrm>
            <a:off x="5564702" y="3036546"/>
            <a:ext cx="778521" cy="778521"/>
            <a:chOff x="0" y="0"/>
            <a:chExt cx="778520" cy="778520"/>
          </a:xfrm>
        </p:grpSpPr>
        <p:sp>
          <p:nvSpPr>
            <p:cNvPr id="230" name="Circle"/>
            <p:cNvSpPr/>
            <p:nvPr/>
          </p:nvSpPr>
          <p:spPr>
            <a:xfrm>
              <a:off x="-1" y="-1"/>
              <a:ext cx="778522" cy="778522"/>
            </a:xfrm>
            <a:prstGeom prst="ellipse">
              <a:avLst/>
            </a:prstGeom>
            <a:solidFill>
              <a:srgbClr val="97372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1" name="Dae jeon…"/>
            <p:cNvSpPr txBox="1"/>
            <p:nvPr/>
          </p:nvSpPr>
          <p:spPr>
            <a:xfrm>
              <a:off x="114011" y="33660"/>
              <a:ext cx="550497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r>
                <a:t>Dae</a:t>
              </a:r>
              <a:br/>
              <a:r>
                <a:t>jeon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20.1</a:t>
              </a:r>
            </a:p>
          </p:txBody>
        </p:sp>
      </p:grpSp>
      <p:grpSp>
        <p:nvGrpSpPr>
          <p:cNvPr id="235" name="Group"/>
          <p:cNvGrpSpPr/>
          <p:nvPr/>
        </p:nvGrpSpPr>
        <p:grpSpPr>
          <a:xfrm>
            <a:off x="4725544" y="1482765"/>
            <a:ext cx="811453" cy="811453"/>
            <a:chOff x="0" y="0"/>
            <a:chExt cx="811452" cy="811452"/>
          </a:xfrm>
        </p:grpSpPr>
        <p:sp>
          <p:nvSpPr>
            <p:cNvPr id="233" name="Circle"/>
            <p:cNvSpPr/>
            <p:nvPr/>
          </p:nvSpPr>
          <p:spPr>
            <a:xfrm>
              <a:off x="-1" y="-1"/>
              <a:ext cx="811454" cy="811454"/>
            </a:xfrm>
            <a:prstGeom prst="ellipse">
              <a:avLst/>
            </a:prstGeom>
            <a:solidFill>
              <a:srgbClr val="97372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4" name="In cheon…"/>
            <p:cNvSpPr txBox="1"/>
            <p:nvPr/>
          </p:nvSpPr>
          <p:spPr>
            <a:xfrm>
              <a:off x="118833" y="50126"/>
              <a:ext cx="573786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r>
                <a:t>In</a:t>
              </a:r>
              <a:br/>
              <a:r>
                <a:t>cheon</a:t>
              </a:r>
            </a:p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t>21.0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35% ของนักเรียนที่ฆ่าตัวตายมีสาเหตุมาจากปัญหาที่บ้าน"/>
          <p:cNvSpPr txBox="1"/>
          <p:nvPr/>
        </p:nvSpPr>
        <p:spPr>
          <a:xfrm>
            <a:off x="1415140" y="3149537"/>
            <a:ext cx="5623576" cy="23825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115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35% </a:t>
            </a:r>
            <a:r>
              <a:rPr sz="4000"/>
              <a:t>ของนักเรียนที่ฆ่าตัวตายมีสาเหตุมาจากปัญหาที่บ้าน</a:t>
            </a:r>
          </a:p>
        </p:txBody>
      </p:sp>
      <p:pic>
        <p:nvPicPr>
          <p:cNvPr id="238" name="kisspng-computer-icons-depression-depressed-5acf1b8a9c78f8.7015496815235224426409.png" descr="kisspng-computer-icons-depression-depressed-5acf1b8a9c78f8.7015496815235224426409.png"/>
          <p:cNvPicPr>
            <a:picLocks noChangeAspect="1"/>
          </p:cNvPicPr>
          <p:nvPr/>
        </p:nvPicPr>
        <p:blipFill>
          <a:blip r:embed="rId2">
            <a:extLst/>
          </a:blip>
          <a:srcRect l="4145"/>
          <a:stretch>
            <a:fillRect/>
          </a:stretch>
        </p:blipFill>
        <p:spPr>
          <a:xfrm>
            <a:off x="8204052" y="3149537"/>
            <a:ext cx="2283749" cy="2382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5937" t="747" r="5726" b="7530"/>
          <a:stretch>
            <a:fillRect/>
          </a:stretch>
        </p:blipFill>
        <p:spPr>
          <a:xfrm>
            <a:off x="10057855" y="3876596"/>
            <a:ext cx="180862" cy="289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1" h="21596" extrusionOk="0">
                <a:moveTo>
                  <a:pt x="10739" y="2"/>
                </a:moveTo>
                <a:cubicBezTo>
                  <a:pt x="10639" y="19"/>
                  <a:pt x="10424" y="240"/>
                  <a:pt x="9658" y="1067"/>
                </a:cubicBezTo>
                <a:cubicBezTo>
                  <a:pt x="4145" y="7018"/>
                  <a:pt x="598" y="11866"/>
                  <a:pt x="64" y="14171"/>
                </a:cubicBezTo>
                <a:cubicBezTo>
                  <a:pt x="-114" y="14940"/>
                  <a:pt x="88" y="16088"/>
                  <a:pt x="534" y="16952"/>
                </a:cubicBezTo>
                <a:cubicBezTo>
                  <a:pt x="804" y="17472"/>
                  <a:pt x="1536" y="18361"/>
                  <a:pt x="2039" y="18786"/>
                </a:cubicBezTo>
                <a:cubicBezTo>
                  <a:pt x="3832" y="20301"/>
                  <a:pt x="6412" y="21252"/>
                  <a:pt x="9423" y="21507"/>
                </a:cubicBezTo>
                <a:cubicBezTo>
                  <a:pt x="9665" y="21528"/>
                  <a:pt x="9849" y="21573"/>
                  <a:pt x="9940" y="21596"/>
                </a:cubicBezTo>
                <a:lnTo>
                  <a:pt x="10692" y="21596"/>
                </a:lnTo>
                <a:lnTo>
                  <a:pt x="11445" y="21596"/>
                </a:lnTo>
                <a:cubicBezTo>
                  <a:pt x="11464" y="21577"/>
                  <a:pt x="11650" y="21537"/>
                  <a:pt x="12009" y="21507"/>
                </a:cubicBezTo>
                <a:cubicBezTo>
                  <a:pt x="14510" y="21300"/>
                  <a:pt x="16580" y="20676"/>
                  <a:pt x="18311" y="19584"/>
                </a:cubicBezTo>
                <a:cubicBezTo>
                  <a:pt x="19905" y="18579"/>
                  <a:pt x="20901" y="17346"/>
                  <a:pt x="21274" y="15976"/>
                </a:cubicBezTo>
                <a:cubicBezTo>
                  <a:pt x="21428" y="15407"/>
                  <a:pt x="21486" y="14550"/>
                  <a:pt x="21368" y="14082"/>
                </a:cubicBezTo>
                <a:cubicBezTo>
                  <a:pt x="20782" y="11771"/>
                  <a:pt x="17323" y="7048"/>
                  <a:pt x="11962" y="1244"/>
                </a:cubicBezTo>
                <a:cubicBezTo>
                  <a:pt x="11395" y="630"/>
                  <a:pt x="10893" y="87"/>
                  <a:pt x="10833" y="31"/>
                </a:cubicBezTo>
                <a:cubicBezTo>
                  <a:pt x="10807" y="7"/>
                  <a:pt x="10773" y="-4"/>
                  <a:pt x="10739" y="2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สาเหตุของการฆ่าตัวตายของนักเรียนในเกาหลีใต้ ปี 2010-2014"/>
          <p:cNvSpPr txBox="1"/>
          <p:nvPr/>
        </p:nvSpPr>
        <p:spPr>
          <a:xfrm>
            <a:off x="2837587" y="365992"/>
            <a:ext cx="6588152" cy="441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สาเหตุของการฆ่าตัวตายของนักเรียนในเกาหลีใต้ ปี 2010-2014</a:t>
            </a:r>
          </a:p>
        </p:txBody>
      </p:sp>
      <p:grpSp>
        <p:nvGrpSpPr>
          <p:cNvPr id="244" name="Group"/>
          <p:cNvGrpSpPr/>
          <p:nvPr/>
        </p:nvGrpSpPr>
        <p:grpSpPr>
          <a:xfrm>
            <a:off x="3603896" y="1317896"/>
            <a:ext cx="5201921" cy="5201921"/>
            <a:chOff x="0" y="0"/>
            <a:chExt cx="5201920" cy="5201920"/>
          </a:xfrm>
        </p:grpSpPr>
        <p:graphicFrame>
          <p:nvGraphicFramePr>
            <p:cNvPr id="242" name="2D Pie Chart"/>
            <p:cNvGraphicFramePr/>
            <p:nvPr/>
          </p:nvGraphicFramePr>
          <p:xfrm>
            <a:off x="0" y="0"/>
            <a:ext cx="5201921" cy="52019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43" name="Circle"/>
            <p:cNvSpPr/>
            <p:nvPr/>
          </p:nvSpPr>
          <p:spPr>
            <a:xfrm>
              <a:off x="1102824" y="1102824"/>
              <a:ext cx="2996272" cy="29962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245" name="ทั้งหมด…"/>
          <p:cNvSpPr txBox="1"/>
          <p:nvPr/>
        </p:nvSpPr>
        <p:spPr>
          <a:xfrm>
            <a:off x="5712196" y="3441801"/>
            <a:ext cx="985318" cy="797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8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ทั้งหมด</a:t>
            </a:r>
          </a:p>
          <a:p>
            <a:pPr algn="ctr">
              <a:defRPr sz="28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630 คน</a:t>
            </a:r>
          </a:p>
        </p:txBody>
      </p:sp>
      <p:sp>
        <p:nvSpPr>
          <p:cNvPr id="246" name="ปัญหาจากที่บ้าน"/>
          <p:cNvSpPr txBox="1"/>
          <p:nvPr/>
        </p:nvSpPr>
        <p:spPr>
          <a:xfrm>
            <a:off x="8790233" y="2858672"/>
            <a:ext cx="1540054" cy="391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ปัญหาจากที่บ้าน</a:t>
            </a:r>
          </a:p>
        </p:txBody>
      </p:sp>
      <p:sp>
        <p:nvSpPr>
          <p:cNvPr id="247" name="ไม่ทราบสาเหตุ"/>
          <p:cNvSpPr txBox="1"/>
          <p:nvPr/>
        </p:nvSpPr>
        <p:spPr>
          <a:xfrm>
            <a:off x="7555233" y="6053332"/>
            <a:ext cx="1364184" cy="391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rPr dirty="0" err="1"/>
              <a:t>ไม่ทราบสาเหตุ</a:t>
            </a:r>
            <a:endParaRPr dirty="0"/>
          </a:p>
        </p:txBody>
      </p:sp>
      <p:sp>
        <p:nvSpPr>
          <p:cNvPr id="248" name="ซึมเศร้า"/>
          <p:cNvSpPr txBox="1"/>
          <p:nvPr/>
        </p:nvSpPr>
        <p:spPr>
          <a:xfrm>
            <a:off x="3490297" y="5487992"/>
            <a:ext cx="769519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ซึมเศร้า</a:t>
            </a:r>
          </a:p>
        </p:txBody>
      </p:sp>
      <p:sp>
        <p:nvSpPr>
          <p:cNvPr id="249" name="ความกังวลต่อผลการเรียน…"/>
          <p:cNvSpPr txBox="1"/>
          <p:nvPr/>
        </p:nvSpPr>
        <p:spPr>
          <a:xfrm>
            <a:off x="1126671" y="3087859"/>
            <a:ext cx="2397456" cy="696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ความกังวลต่อผลการเรียน</a:t>
            </a:r>
          </a:p>
          <a:p>
            <a:pPr>
              <a:defRPr sz="2400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การทำงานในอนาคต</a:t>
            </a:r>
          </a:p>
        </p:txBody>
      </p:sp>
      <p:sp>
        <p:nvSpPr>
          <p:cNvPr id="250" name="ความรัก/ความสัมพันธ์"/>
          <p:cNvSpPr txBox="1"/>
          <p:nvPr/>
        </p:nvSpPr>
        <p:spPr>
          <a:xfrm>
            <a:off x="2249572" y="1971476"/>
            <a:ext cx="1999997" cy="391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ความรัก/ความสัมพันธ์</a:t>
            </a:r>
          </a:p>
        </p:txBody>
      </p:sp>
      <p:sp>
        <p:nvSpPr>
          <p:cNvPr id="251" name="อื่นๆ"/>
          <p:cNvSpPr txBox="1"/>
          <p:nvPr/>
        </p:nvSpPr>
        <p:spPr>
          <a:xfrm>
            <a:off x="4804152" y="1276046"/>
            <a:ext cx="484836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อื่นๆ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สะพานมาโป ในโซล เป็นสถานที่มีผู้พยายามฆ่าตัวตายจากการกระโดดสะพานมากที่สุด"/>
          <p:cNvSpPr txBox="1"/>
          <p:nvPr/>
        </p:nvSpPr>
        <p:spPr>
          <a:xfrm>
            <a:off x="1271986" y="3816348"/>
            <a:ext cx="5346594" cy="1722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5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สะพานมาโป </a:t>
            </a:r>
            <a:r>
              <a:rPr sz="3600"/>
              <a:t>ในโซล เป็นสถานที่มีผู้พยายามฆ่าตัวตายจากการกระโดดสะพานมากที่สุด</a:t>
            </a:r>
          </a:p>
        </p:txBody>
      </p:sp>
      <p:sp>
        <p:nvSpPr>
          <p:cNvPr id="256" name="마포대교"/>
          <p:cNvSpPr txBox="1"/>
          <p:nvPr/>
        </p:nvSpPr>
        <p:spPr>
          <a:xfrm>
            <a:off x="1271986" y="3078711"/>
            <a:ext cx="2540163" cy="815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48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마포대교</a:t>
            </a:r>
          </a:p>
        </p:txBody>
      </p:sp>
      <p:pic>
        <p:nvPicPr>
          <p:cNvPr id="257" name="e72f15b29c copy.png" descr="e72f15b29c copy.png"/>
          <p:cNvPicPr>
            <a:picLocks noChangeAspect="1"/>
          </p:cNvPicPr>
          <p:nvPr/>
        </p:nvPicPr>
        <p:blipFill>
          <a:blip r:embed="rId2">
            <a:extLst/>
          </a:blip>
          <a:srcRect t="47407"/>
          <a:stretch>
            <a:fillRect/>
          </a:stretch>
        </p:blipFill>
        <p:spPr>
          <a:xfrm>
            <a:off x="7407161" y="3803742"/>
            <a:ext cx="3673924" cy="1932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e72f15b29c copy.png" descr="e72f15b29c copy.png"/>
          <p:cNvPicPr>
            <a:picLocks noChangeAspect="1"/>
          </p:cNvPicPr>
          <p:nvPr/>
        </p:nvPicPr>
        <p:blipFill>
          <a:blip r:embed="rId2">
            <a:extLst/>
          </a:blip>
          <a:srcRect l="53880" t="10634" r="29191" b="52739"/>
          <a:stretch>
            <a:fillRect/>
          </a:stretch>
        </p:blipFill>
        <p:spPr>
          <a:xfrm>
            <a:off x="9472012" y="2466785"/>
            <a:ext cx="621919" cy="13456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1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สะพานมาโป"/>
          <p:cNvSpPr txBox="1"/>
          <p:nvPr/>
        </p:nvSpPr>
        <p:spPr>
          <a:xfrm>
            <a:off x="3032619" y="1238867"/>
            <a:ext cx="1215137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สะพานมาโป</a:t>
            </a:r>
          </a:p>
        </p:txBody>
      </p:sp>
      <p:sp>
        <p:nvSpPr>
          <p:cNvPr id="261" name="สะพานฮันคัง"/>
          <p:cNvSpPr txBox="1"/>
          <p:nvPr/>
        </p:nvSpPr>
        <p:spPr>
          <a:xfrm>
            <a:off x="3032619" y="3205597"/>
            <a:ext cx="1259638" cy="391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สะพานฮันคัง</a:t>
            </a:r>
          </a:p>
        </p:txBody>
      </p:sp>
      <p:sp>
        <p:nvSpPr>
          <p:cNvPr id="262" name="สะพานยังฮวา"/>
          <p:cNvSpPr txBox="1"/>
          <p:nvPr/>
        </p:nvSpPr>
        <p:spPr>
          <a:xfrm>
            <a:off x="3032619" y="3989173"/>
            <a:ext cx="1320903" cy="391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สะพานยังฮวา</a:t>
            </a:r>
          </a:p>
        </p:txBody>
      </p:sp>
      <p:sp>
        <p:nvSpPr>
          <p:cNvPr id="263" name="สะพานจัมซีล"/>
          <p:cNvSpPr txBox="1"/>
          <p:nvPr/>
        </p:nvSpPr>
        <p:spPr>
          <a:xfrm>
            <a:off x="3032619" y="4684991"/>
            <a:ext cx="1268477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สะพานจัมซีล</a:t>
            </a:r>
          </a:p>
        </p:txBody>
      </p:sp>
      <p:sp>
        <p:nvSpPr>
          <p:cNvPr id="264" name="สะพานซอคัง"/>
          <p:cNvSpPr txBox="1"/>
          <p:nvPr/>
        </p:nvSpPr>
        <p:spPr>
          <a:xfrm>
            <a:off x="3032619" y="5534076"/>
            <a:ext cx="1242265" cy="391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สะพานซอคัง</a:t>
            </a:r>
          </a:p>
        </p:txBody>
      </p:sp>
      <p:pic>
        <p:nvPicPr>
          <p:cNvPr id="265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0260" y="1292851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6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7324" y="1282144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94387" y="1282144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71451" y="1282144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8514" y="1282144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0260" y="1711239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7324" y="1700532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94387" y="1700532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71451" y="1700532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8514" y="1700532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0260" y="2151041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7324" y="2140334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94387" y="2140334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8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71451" y="2140334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8514" y="2140334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0260" y="2609845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7324" y="2599138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94387" y="2599138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71451" y="2599138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8514" y="2599138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0260" y="3291635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7324" y="3280928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94387" y="3280928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71451" y="3280928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8514" y="3280928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0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0260" y="4053866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7324" y="4043159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94387" y="4043159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0260" y="4771028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7324" y="4760321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40260" y="5598769"/>
            <a:ext cx="347988" cy="347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6" name="mage result for sad icon" descr="mage result for sad ico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17324" y="5588062"/>
            <a:ext cx="347988" cy="347988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989 คน"/>
          <p:cNvSpPr txBox="1"/>
          <p:nvPr/>
        </p:nvSpPr>
        <p:spPr>
          <a:xfrm>
            <a:off x="8115483" y="1206814"/>
            <a:ext cx="851511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989 คน</a:t>
            </a:r>
          </a:p>
        </p:txBody>
      </p:sp>
      <p:sp>
        <p:nvSpPr>
          <p:cNvPr id="298" name="237 คน"/>
          <p:cNvSpPr txBox="1"/>
          <p:nvPr/>
        </p:nvSpPr>
        <p:spPr>
          <a:xfrm>
            <a:off x="8115483" y="3216269"/>
            <a:ext cx="826517" cy="391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237 คน</a:t>
            </a:r>
          </a:p>
        </p:txBody>
      </p:sp>
      <p:sp>
        <p:nvSpPr>
          <p:cNvPr id="299" name="152 คน"/>
          <p:cNvSpPr txBox="1"/>
          <p:nvPr/>
        </p:nvSpPr>
        <p:spPr>
          <a:xfrm>
            <a:off x="8115483" y="3967829"/>
            <a:ext cx="813716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152 คน</a:t>
            </a:r>
          </a:p>
        </p:txBody>
      </p:sp>
      <p:sp>
        <p:nvSpPr>
          <p:cNvPr id="300" name="112 คน"/>
          <p:cNvSpPr txBox="1"/>
          <p:nvPr/>
        </p:nvSpPr>
        <p:spPr>
          <a:xfrm>
            <a:off x="8115483" y="4684991"/>
            <a:ext cx="777444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112 คน</a:t>
            </a:r>
          </a:p>
        </p:txBody>
      </p:sp>
      <p:sp>
        <p:nvSpPr>
          <p:cNvPr id="301" name="104 คน"/>
          <p:cNvSpPr txBox="1"/>
          <p:nvPr/>
        </p:nvSpPr>
        <p:spPr>
          <a:xfrm>
            <a:off x="8115483" y="5512732"/>
            <a:ext cx="817678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104 คน</a:t>
            </a:r>
          </a:p>
        </p:txBody>
      </p:sp>
      <p:sp>
        <p:nvSpPr>
          <p:cNvPr id="302" name="ความพยายามฆ่าตัวตายที่สะพานแม่น้ำฮัน กรุงโซล ปี 2016"/>
          <p:cNvSpPr txBox="1"/>
          <p:nvPr/>
        </p:nvSpPr>
        <p:spPr>
          <a:xfrm>
            <a:off x="2543029" y="369780"/>
            <a:ext cx="7103161" cy="4917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ความพยายามฆ่าตัวตายที่สะพานแม่น้ำฮัน กรุงโซล ปี 2016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39.2%…"/>
          <p:cNvSpPr txBox="1"/>
          <p:nvPr/>
        </p:nvSpPr>
        <p:spPr>
          <a:xfrm>
            <a:off x="1545772" y="3259020"/>
            <a:ext cx="2895601" cy="2638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7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39.2%</a:t>
            </a:r>
          </a:p>
          <a:p>
            <a:pPr algn="just">
              <a:defRPr sz="32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ของ</a:t>
            </a:r>
            <a:r>
              <a:rPr sz="4800"/>
              <a:t>ผู้ชาย</a:t>
            </a:r>
            <a:r>
              <a:t>เสียชีวิตจากการฆ่าตัวตายด้วยการแขวนคอ</a:t>
            </a:r>
          </a:p>
        </p:txBody>
      </p:sp>
      <p:sp>
        <p:nvSpPr>
          <p:cNvPr id="307" name="42.8%…"/>
          <p:cNvSpPr txBox="1"/>
          <p:nvPr/>
        </p:nvSpPr>
        <p:spPr>
          <a:xfrm>
            <a:off x="7081156" y="3259020"/>
            <a:ext cx="3271158" cy="30444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7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42.8%</a:t>
            </a:r>
          </a:p>
          <a:p>
            <a:pPr algn="just">
              <a:defRPr sz="32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ของ</a:t>
            </a:r>
            <a:r>
              <a:rPr sz="4800"/>
              <a:t>ผู้หญิง</a:t>
            </a:r>
            <a:r>
              <a:t>เสียชีวิตจากการฆ่าตัวตายด้วยสารกำจัดศัตรูพืช</a:t>
            </a:r>
          </a:p>
        </p:txBody>
      </p:sp>
      <p:pic>
        <p:nvPicPr>
          <p:cNvPr id="308" name="kisspng-computer-icons-hanging-suicide-symbol-hanger-5abc0ee3c37365.6568218915222740198006.png" descr="kisspng-computer-icons-hanging-suicide-symbol-hanger-5abc0ee3c37365.656821891522274019800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30157" y="870749"/>
            <a:ext cx="2160297" cy="216029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19689-200 copy.png" descr="19689-200 copy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75017" y="870749"/>
            <a:ext cx="2160297" cy="21602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2" animBg="1" advAuto="0"/>
      <p:bldP spid="309" grpId="1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1" name="2D Stacked Bar Chart"/>
          <p:cNvGraphicFramePr/>
          <p:nvPr/>
        </p:nvGraphicFramePr>
        <p:xfrm>
          <a:off x="1279414" y="1843676"/>
          <a:ext cx="10175972" cy="4092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2" name="วิธีการฆ่าตัวตายในประเทศเกาหลีใต้ ปี 1995–2004"/>
          <p:cNvSpPr txBox="1"/>
          <p:nvPr/>
        </p:nvSpPr>
        <p:spPr>
          <a:xfrm>
            <a:off x="2901425" y="533791"/>
            <a:ext cx="6179009" cy="491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วิธีการฆ่าตัวตายในประเทศเกาหลีใต้ ปี 1995–2004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94450" y="2520950"/>
            <a:ext cx="2603500" cy="2781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8350" y="1149350"/>
            <a:ext cx="5727700" cy="4559300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10 กันยายน…"/>
          <p:cNvSpPr txBox="1"/>
          <p:nvPr/>
        </p:nvSpPr>
        <p:spPr>
          <a:xfrm>
            <a:off x="6379767" y="1105358"/>
            <a:ext cx="4188461" cy="1252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50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10 กันยายน</a:t>
            </a:r>
          </a:p>
          <a:p>
            <a:pPr>
              <a:defRPr sz="40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วันป้องกันการฆ่าตัวตายโลก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4000" fill="hold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9" presetClass="exit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" dur="4000" fill="hold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9" presetClass="exit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4" dur="4000" fill="hold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" grpId="3" animBg="1" advAuto="0"/>
      <p:bldP spid="317" grpId="2" animBg="1" advAuto="0"/>
      <p:bldP spid="318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https://newsimg.sedaily.com/2016/07/19/1KYXEMCLBP_2.jpg" descr="https://newsimg.sedaily.com/2016/07/19/1KYXEMCLBP_2.jpg"/>
          <p:cNvPicPr>
            <a:picLocks noChangeAspect="1"/>
          </p:cNvPicPr>
          <p:nvPr/>
        </p:nvPicPr>
        <p:blipFill>
          <a:blip r:embed="rId2">
            <a:extLst/>
          </a:blip>
          <a:srcRect b="32884"/>
          <a:stretch>
            <a:fillRect/>
          </a:stretch>
        </p:blipFill>
        <p:spPr>
          <a:xfrm>
            <a:off x="1388375" y="3946311"/>
            <a:ext cx="4549623" cy="23975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https://storage.googleapis.com/static.smalljoys.me/2018/05/5-85.jpg" descr="https://storage.googleapis.com/static.smalljoys.me/2018/05/5-85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3229" y="3467467"/>
            <a:ext cx="5410201" cy="28764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https://storage.googleapis.com/static.smalljoys.me/2018/05/1-141.jpg" descr="https://storage.googleapis.com/static.smalljoys.me/2018/05/1-141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83229" y="470140"/>
            <a:ext cx="5274735" cy="2892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https://img.seoul.co.kr/img/upload/2018/04/26/SSI_20180426181949_V.jpg" descr="https://img.seoul.co.kr/img/upload/2018/04/26/SSI_20180426181949_V.jpg"/>
          <p:cNvPicPr>
            <a:picLocks noChangeAspect="1"/>
          </p:cNvPicPr>
          <p:nvPr/>
        </p:nvPicPr>
        <p:blipFill>
          <a:blip r:embed="rId5">
            <a:extLst/>
          </a:blip>
          <a:srcRect t="8588"/>
          <a:stretch>
            <a:fillRect/>
          </a:stretch>
        </p:blipFill>
        <p:spPr>
          <a:xfrm>
            <a:off x="3134085" y="584440"/>
            <a:ext cx="2803913" cy="30371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09193" y="1306416"/>
            <a:ext cx="2279671" cy="22894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image5.png" descr="image5.png"/>
          <p:cNvPicPr>
            <a:picLocks noChangeAspect="1"/>
          </p:cNvPicPr>
          <p:nvPr/>
        </p:nvPicPr>
        <p:blipFill>
          <a:blip r:embed="rId3">
            <a:extLst/>
          </a:blip>
          <a:srcRect l="16057" t="15834" r="6075" b="7708"/>
          <a:stretch>
            <a:fillRect/>
          </a:stretch>
        </p:blipFill>
        <p:spPr>
          <a:xfrm>
            <a:off x="1785935" y="1128713"/>
            <a:ext cx="8543926" cy="5243514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การฆ่าตัวตายต่อ 100,000 คนในปี 2016 (ตามมาตรฐานอายุ)"/>
          <p:cNvSpPr txBox="1"/>
          <p:nvPr/>
        </p:nvSpPr>
        <p:spPr>
          <a:xfrm>
            <a:off x="2406095" y="299066"/>
            <a:ext cx="6527700" cy="441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การฆ่าตัวตายต่อ 100,000 คนในปี 2016 (ตามมาตรฐานอายุ)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ttps://upload.wikimedia.org/wikipedia/commons/thumb/d/d3/Flag_of_Kazakhstan.svg/125px-Flag_of_Kazakhstan" descr="ttps://upload.wikimedia.org/wikipedia/commons/thumb/d/d3/Flag_of_Kazakhstan.svg/125px-Flag_of_Kazakhstan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43136" y="1378742"/>
            <a:ext cx="1190626" cy="6000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entered taegeuk on a white rectangle inclusive of four black trigra" descr="entered taegeuk on a white rectangle inclusive of four black trigra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61171" y="1715889"/>
            <a:ext cx="1190626" cy="7905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orizontal tricolor flag bearing, from top to bottom, deep saffron, white" descr="orizontal tricolor flag bearing, from top to bottom, deep saffron, whit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79205" y="2792931"/>
            <a:ext cx="1190626" cy="7905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entered deep red circle on a white rectangle[2]" descr="entered deep red circle on a white rectangle[2]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497241" y="3350448"/>
            <a:ext cx="1190626" cy="7905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lag of Sri Lanka" descr="lag of Sri Lanka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912892" y="3531306"/>
            <a:ext cx="1190626" cy="600076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22.8"/>
          <p:cNvSpPr txBox="1"/>
          <p:nvPr/>
        </p:nvSpPr>
        <p:spPr>
          <a:xfrm>
            <a:off x="2189735" y="801171"/>
            <a:ext cx="779573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22.8 </a:t>
            </a:r>
          </a:p>
        </p:txBody>
      </p:sp>
      <p:sp>
        <p:nvSpPr>
          <p:cNvPr id="132" name="20.2"/>
          <p:cNvSpPr txBox="1"/>
          <p:nvPr/>
        </p:nvSpPr>
        <p:spPr>
          <a:xfrm>
            <a:off x="3610152" y="1215095"/>
            <a:ext cx="780093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20.2 </a:t>
            </a:r>
          </a:p>
        </p:txBody>
      </p:sp>
      <p:sp>
        <p:nvSpPr>
          <p:cNvPr id="133" name="16.5"/>
          <p:cNvSpPr txBox="1"/>
          <p:nvPr/>
        </p:nvSpPr>
        <p:spPr>
          <a:xfrm>
            <a:off x="5079205" y="2269711"/>
            <a:ext cx="751271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16.5 </a:t>
            </a:r>
          </a:p>
        </p:txBody>
      </p:sp>
      <p:sp>
        <p:nvSpPr>
          <p:cNvPr id="134" name="14.3"/>
          <p:cNvSpPr txBox="1"/>
          <p:nvPr/>
        </p:nvSpPr>
        <p:spPr>
          <a:xfrm>
            <a:off x="6446222" y="2693551"/>
            <a:ext cx="734080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14.3 </a:t>
            </a:r>
          </a:p>
        </p:txBody>
      </p:sp>
      <p:sp>
        <p:nvSpPr>
          <p:cNvPr id="135" name="14.2"/>
          <p:cNvSpPr txBox="1"/>
          <p:nvPr/>
        </p:nvSpPr>
        <p:spPr>
          <a:xfrm>
            <a:off x="7861874" y="2909472"/>
            <a:ext cx="724010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defRPr>
            </a:lvl1pPr>
          </a:lstStyle>
          <a:p>
            <a:r>
              <a:t>14.2 </a:t>
            </a:r>
          </a:p>
        </p:txBody>
      </p:sp>
      <p:sp>
        <p:nvSpPr>
          <p:cNvPr id="136" name="การฆ่าตัวตายต่อ 100,000"/>
          <p:cNvSpPr txBox="1"/>
          <p:nvPr/>
        </p:nvSpPr>
        <p:spPr>
          <a:xfrm>
            <a:off x="1595961" y="6076593"/>
            <a:ext cx="2382216" cy="3916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lvl1pPr>
          </a:lstStyle>
          <a:p>
            <a:r>
              <a:t>การฆ่าตัวตายต่อ 100,000</a:t>
            </a:r>
          </a:p>
        </p:txBody>
      </p:sp>
      <p:sp>
        <p:nvSpPr>
          <p:cNvPr id="137" name="Line"/>
          <p:cNvSpPr/>
          <p:nvPr/>
        </p:nvSpPr>
        <p:spPr>
          <a:xfrm flipH="1">
            <a:off x="1643063" y="801171"/>
            <a:ext cx="1" cy="5213867"/>
          </a:xfrm>
          <a:prstGeom prst="line">
            <a:avLst/>
          </a:prstGeom>
          <a:ln w="6350">
            <a:solidFill>
              <a:srgbClr val="BFBFBF"/>
            </a:solidFill>
            <a:miter/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8" name="Line"/>
          <p:cNvSpPr/>
          <p:nvPr/>
        </p:nvSpPr>
        <p:spPr>
          <a:xfrm>
            <a:off x="1643063" y="6015037"/>
            <a:ext cx="8201026" cy="1"/>
          </a:xfrm>
          <a:prstGeom prst="line">
            <a:avLst/>
          </a:prstGeom>
          <a:ln w="6350">
            <a:solidFill>
              <a:srgbClr val="BFBFBF"/>
            </a:solidFill>
            <a:miter/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39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89735" y="2119594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89735" y="266969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89735" y="3219798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89735" y="3769900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89735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89735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89735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55495" y="2119594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55495" y="266969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55495" y="3219798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55495" y="3769900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55495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55495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55495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610152" y="266969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610152" y="3219798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610152" y="3769900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610152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610152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610152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75911" y="266969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75911" y="3219798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75911" y="3769900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75911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75911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75911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998453" y="3769900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998453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998453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998453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364212" y="3769900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364212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364212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364212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46222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46222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446222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811981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811981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811981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912892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912892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912892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278652" y="4320001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278652" y="4870103"/>
            <a:ext cx="390905" cy="390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mage result for skull icon" descr="mage result for skull icon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278652" y="5420205"/>
            <a:ext cx="390905" cy="390905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ประเทศที่มีอัตราการฆ่าตัวตายสูงที่สุดในเอเชีย ปี 2016"/>
          <p:cNvSpPr txBox="1"/>
          <p:nvPr/>
        </p:nvSpPr>
        <p:spPr>
          <a:xfrm>
            <a:off x="3946319" y="335955"/>
            <a:ext cx="5762449" cy="441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ประเทศที่มีอัตราการฆ่าตัวตายสูงที่สุดในเอเชีย ปี 2016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อัตราการฆ่าตัวตายในประเทศเกาหลีใต้มีแนวโน้ม เพิ่มสูงขึ้น..."/>
          <p:cNvSpPr txBox="1"/>
          <p:nvPr/>
        </p:nvSpPr>
        <p:spPr>
          <a:xfrm>
            <a:off x="1284514" y="3791636"/>
            <a:ext cx="5393872" cy="1399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36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อัตราการฆ่าตัวตายในประเทศเกาหลีใต้มีแนวโน้ม </a:t>
            </a:r>
            <a:r>
              <a:rPr sz="6600"/>
              <a:t>เพิ่มสูงขึ้น...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1" name="2D Line Chart"/>
          <p:cNvGraphicFramePr/>
          <p:nvPr/>
        </p:nvGraphicFramePr>
        <p:xfrm>
          <a:off x="833244" y="1093940"/>
          <a:ext cx="10330827" cy="4984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2" name="สถิติการฆ่าตัวตายในประเทศเกาหลีใต้ ปี 1985-2015 (คน)"/>
          <p:cNvSpPr txBox="1"/>
          <p:nvPr/>
        </p:nvSpPr>
        <p:spPr>
          <a:xfrm>
            <a:off x="3252111" y="347635"/>
            <a:ext cx="6209082" cy="4417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8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สถิติการฆ่าตัวตายในประเทศเกาหลีใต้ ปี 1985-2015 (คน)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การเสียชีวิตจากการฆ่าตัวตายเกิดขึ้นมากที่สุดกับกลุ่มอายุ 20 ปี"/>
          <p:cNvSpPr txBox="1"/>
          <p:nvPr/>
        </p:nvSpPr>
        <p:spPr>
          <a:xfrm>
            <a:off x="1366155" y="3563036"/>
            <a:ext cx="5638803" cy="1707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40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การเสียชีวิตจากการฆ่าตัวตายเกิดขึ้นมากที่สุดกับกลุ่มอายุ </a:t>
            </a:r>
            <a:r>
              <a:rPr sz="7200">
                <a:latin typeface="Helvetica Neue"/>
                <a:ea typeface="Helvetica Neue"/>
                <a:cs typeface="Helvetica Neue"/>
                <a:sym typeface="Helvetica Neue"/>
              </a:rPr>
              <a:t>20</a:t>
            </a:r>
            <a:r>
              <a:rPr sz="8000"/>
              <a:t> ปี</a:t>
            </a:r>
          </a:p>
        </p:txBody>
      </p:sp>
      <p:pic>
        <p:nvPicPr>
          <p:cNvPr id="195" name="kissclipart-suicide-clipart-suicide-computer-icons-clip-art-c50f908b2490aa53 copy.png" descr="kissclipart-suicide-clipart-suicide-computer-icons-clip-art-c50f908b2490aa53 copy.png"/>
          <p:cNvPicPr>
            <a:picLocks noChangeAspect="1"/>
          </p:cNvPicPr>
          <p:nvPr/>
        </p:nvPicPr>
        <p:blipFill>
          <a:blip r:embed="rId2">
            <a:extLst/>
          </a:blip>
          <a:srcRect t="61830"/>
          <a:stretch>
            <a:fillRect/>
          </a:stretch>
        </p:blipFill>
        <p:spPr>
          <a:xfrm>
            <a:off x="8033983" y="4145366"/>
            <a:ext cx="2167670" cy="9874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kissclipart-suicide-clipart-suicide-computer-icons-clip-art-c50f908b2490aa53 copy.png" descr="kissclipart-suicide-clipart-suicide-computer-icons-clip-art-c50f908b2490aa53 copy.png"/>
          <p:cNvPicPr>
            <a:picLocks noChangeAspect="1"/>
          </p:cNvPicPr>
          <p:nvPr/>
        </p:nvPicPr>
        <p:blipFill>
          <a:blip r:embed="rId2">
            <a:extLst/>
          </a:blip>
          <a:srcRect b="38236"/>
          <a:stretch>
            <a:fillRect/>
          </a:stretch>
        </p:blipFill>
        <p:spPr>
          <a:xfrm>
            <a:off x="8643987" y="2546275"/>
            <a:ext cx="2167670" cy="15978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58652 -0.000004" pathEditMode="relative">
                                      <p:cBhvr>
                                        <p:cTn id="6" dur="3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0" presetClass="exit" presetSubtype="0" fill="hold" grpId="2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8" name="2D Stacked Column Chart"/>
          <p:cNvGraphicFramePr/>
          <p:nvPr/>
        </p:nvGraphicFramePr>
        <p:xfrm>
          <a:off x="1315217" y="1102904"/>
          <a:ext cx="9955743" cy="4951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9" name="สาเหตุการเสียชีวิตจำแนกตามอายุในเกาหลีใต้ ปี 2015 (%)"/>
          <p:cNvSpPr txBox="1"/>
          <p:nvPr/>
        </p:nvSpPr>
        <p:spPr>
          <a:xfrm>
            <a:off x="2640961" y="277584"/>
            <a:ext cx="7132017" cy="491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สาเหตุการเสียชีวิตจำแนกตามอายุในเกาหลีใต้ ปี 2015 (%)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ในโซล อายุเฉลี่ยของผู้ฆ่าตัวตายคือ 16.6 ปี"/>
          <p:cNvSpPr txBox="1"/>
          <p:nvPr/>
        </p:nvSpPr>
        <p:spPr>
          <a:xfrm>
            <a:off x="1578427" y="3640566"/>
            <a:ext cx="3842660" cy="15428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sz="2800" b="1">
                <a:solidFill>
                  <a:srgbClr val="FFFFFF"/>
                </a:solidFill>
                <a:latin typeface="TEPC CMPrasanmit"/>
                <a:ea typeface="TEPC CMPrasanmit"/>
                <a:cs typeface="TEPC CMPrasanmit"/>
                <a:sym typeface="TEPC CMPrasanmit"/>
              </a:defRPr>
            </a:pPr>
            <a:r>
              <a:t>ในโซล อายุเฉลี่ยของผู้ฆ่าตัวตายคือ </a:t>
            </a:r>
            <a:r>
              <a:rPr sz="7200">
                <a:latin typeface="Helvetica Neue"/>
                <a:ea typeface="Helvetica Neue"/>
                <a:cs typeface="Helvetica Neue"/>
                <a:sym typeface="Helvetica Neue"/>
              </a:rPr>
              <a:t>16.6</a:t>
            </a:r>
            <a:r>
              <a:rPr sz="8000"/>
              <a:t> ปี</a:t>
            </a:r>
          </a:p>
        </p:txBody>
      </p:sp>
      <p:pic>
        <p:nvPicPr>
          <p:cNvPr id="202" name="Students-512.png" descr="Students-51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23112" y="2405591"/>
            <a:ext cx="2934495" cy="293449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5937" t="747" r="5726" b="7530"/>
          <a:stretch>
            <a:fillRect/>
          </a:stretch>
        </p:blipFill>
        <p:spPr>
          <a:xfrm>
            <a:off x="7543255" y="3597196"/>
            <a:ext cx="180862" cy="289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1" h="21596" extrusionOk="0">
                <a:moveTo>
                  <a:pt x="10739" y="2"/>
                </a:moveTo>
                <a:cubicBezTo>
                  <a:pt x="10639" y="19"/>
                  <a:pt x="10424" y="240"/>
                  <a:pt x="9658" y="1067"/>
                </a:cubicBezTo>
                <a:cubicBezTo>
                  <a:pt x="4145" y="7018"/>
                  <a:pt x="598" y="11866"/>
                  <a:pt x="64" y="14171"/>
                </a:cubicBezTo>
                <a:cubicBezTo>
                  <a:pt x="-114" y="14940"/>
                  <a:pt x="88" y="16088"/>
                  <a:pt x="534" y="16952"/>
                </a:cubicBezTo>
                <a:cubicBezTo>
                  <a:pt x="804" y="17472"/>
                  <a:pt x="1536" y="18361"/>
                  <a:pt x="2039" y="18786"/>
                </a:cubicBezTo>
                <a:cubicBezTo>
                  <a:pt x="3832" y="20301"/>
                  <a:pt x="6412" y="21252"/>
                  <a:pt x="9423" y="21507"/>
                </a:cubicBezTo>
                <a:cubicBezTo>
                  <a:pt x="9665" y="21528"/>
                  <a:pt x="9849" y="21573"/>
                  <a:pt x="9940" y="21596"/>
                </a:cubicBezTo>
                <a:lnTo>
                  <a:pt x="10692" y="21596"/>
                </a:lnTo>
                <a:lnTo>
                  <a:pt x="11445" y="21596"/>
                </a:lnTo>
                <a:cubicBezTo>
                  <a:pt x="11464" y="21577"/>
                  <a:pt x="11650" y="21537"/>
                  <a:pt x="12009" y="21507"/>
                </a:cubicBezTo>
                <a:cubicBezTo>
                  <a:pt x="14510" y="21300"/>
                  <a:pt x="16580" y="20676"/>
                  <a:pt x="18311" y="19584"/>
                </a:cubicBezTo>
                <a:cubicBezTo>
                  <a:pt x="19905" y="18579"/>
                  <a:pt x="20901" y="17346"/>
                  <a:pt x="21274" y="15976"/>
                </a:cubicBezTo>
                <a:cubicBezTo>
                  <a:pt x="21428" y="15407"/>
                  <a:pt x="21486" y="14550"/>
                  <a:pt x="21368" y="14082"/>
                </a:cubicBezTo>
                <a:cubicBezTo>
                  <a:pt x="20782" y="11771"/>
                  <a:pt x="17323" y="7048"/>
                  <a:pt x="11962" y="1244"/>
                </a:cubicBezTo>
                <a:cubicBezTo>
                  <a:pt x="11395" y="630"/>
                  <a:pt x="10893" y="87"/>
                  <a:pt x="10833" y="31"/>
                </a:cubicBezTo>
                <a:cubicBezTo>
                  <a:pt x="10807" y="7"/>
                  <a:pt x="10773" y="-4"/>
                  <a:pt x="10739" y="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204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5937" t="747" r="5726" b="7530"/>
          <a:stretch>
            <a:fillRect/>
          </a:stretch>
        </p:blipFill>
        <p:spPr>
          <a:xfrm>
            <a:off x="8991055" y="3508296"/>
            <a:ext cx="180862" cy="289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1" h="21596" extrusionOk="0">
                <a:moveTo>
                  <a:pt x="10739" y="2"/>
                </a:moveTo>
                <a:cubicBezTo>
                  <a:pt x="10639" y="19"/>
                  <a:pt x="10424" y="240"/>
                  <a:pt x="9658" y="1067"/>
                </a:cubicBezTo>
                <a:cubicBezTo>
                  <a:pt x="4145" y="7018"/>
                  <a:pt x="598" y="11866"/>
                  <a:pt x="64" y="14171"/>
                </a:cubicBezTo>
                <a:cubicBezTo>
                  <a:pt x="-114" y="14940"/>
                  <a:pt x="88" y="16088"/>
                  <a:pt x="534" y="16952"/>
                </a:cubicBezTo>
                <a:cubicBezTo>
                  <a:pt x="804" y="17472"/>
                  <a:pt x="1536" y="18361"/>
                  <a:pt x="2039" y="18786"/>
                </a:cubicBezTo>
                <a:cubicBezTo>
                  <a:pt x="3832" y="20301"/>
                  <a:pt x="6412" y="21252"/>
                  <a:pt x="9423" y="21507"/>
                </a:cubicBezTo>
                <a:cubicBezTo>
                  <a:pt x="9665" y="21528"/>
                  <a:pt x="9849" y="21573"/>
                  <a:pt x="9940" y="21596"/>
                </a:cubicBezTo>
                <a:lnTo>
                  <a:pt x="10692" y="21596"/>
                </a:lnTo>
                <a:lnTo>
                  <a:pt x="11445" y="21596"/>
                </a:lnTo>
                <a:cubicBezTo>
                  <a:pt x="11464" y="21577"/>
                  <a:pt x="11650" y="21537"/>
                  <a:pt x="12009" y="21507"/>
                </a:cubicBezTo>
                <a:cubicBezTo>
                  <a:pt x="14510" y="21300"/>
                  <a:pt x="16580" y="20676"/>
                  <a:pt x="18311" y="19584"/>
                </a:cubicBezTo>
                <a:cubicBezTo>
                  <a:pt x="19905" y="18579"/>
                  <a:pt x="20901" y="17346"/>
                  <a:pt x="21274" y="15976"/>
                </a:cubicBezTo>
                <a:cubicBezTo>
                  <a:pt x="21428" y="15407"/>
                  <a:pt x="21486" y="14550"/>
                  <a:pt x="21368" y="14082"/>
                </a:cubicBezTo>
                <a:cubicBezTo>
                  <a:pt x="20782" y="11771"/>
                  <a:pt x="17323" y="7048"/>
                  <a:pt x="11962" y="1244"/>
                </a:cubicBezTo>
                <a:cubicBezTo>
                  <a:pt x="11395" y="630"/>
                  <a:pt x="10893" y="87"/>
                  <a:pt x="10833" y="31"/>
                </a:cubicBezTo>
                <a:cubicBezTo>
                  <a:pt x="10807" y="7"/>
                  <a:pt x="10773" y="-4"/>
                  <a:pt x="10739" y="2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50">
        <p:push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1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12" presetClass="entr" presetSubtype="1" fill="hold" grpId="2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1" animBg="1" advAuto="0"/>
      <p:bldP spid="204" grpId="2" animBg="1" advAuto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Application>Microsoft Macintosh PowerPoint</Application>
  <PresentationFormat>Widescreen</PresentationFormat>
  <Paragraphs>77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Helvetica</vt:lpstr>
      <vt:lpstr>Helvetica Neue</vt:lpstr>
      <vt:lpstr>Impact</vt:lpstr>
      <vt:lpstr>TEPC CMPrasanmit</vt:lpstr>
      <vt:lpstr>Times New Roman</vt:lpstr>
      <vt:lpstr>Office Theme</vt:lpstr>
      <vt:lpstr>대한민국의 자살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대한민국의 자살</dc:title>
  <cp:lastModifiedBy>Microsoft Office User</cp:lastModifiedBy>
  <cp:revision>2</cp:revision>
  <dcterms:modified xsi:type="dcterms:W3CDTF">2019-05-07T03:59:04Z</dcterms:modified>
</cp:coreProperties>
</file>